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7"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946"/>
  </p:normalViewPr>
  <p:slideViewPr>
    <p:cSldViewPr snapToGrid="0">
      <p:cViewPr varScale="1">
        <p:scale>
          <a:sx n="86" d="100"/>
          <a:sy n="86" d="100"/>
        </p:scale>
        <p:origin x="422"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 Kennett" userId="cee29c96-fc75-4aee-8d95-80d4ea500473" providerId="ADAL" clId="{E58D1CC2-2814-4849-8D68-AAACC2D3ABE5}"/>
    <pc:docChg chg="modSld">
      <pc:chgData name="Rob Kennett" userId="cee29c96-fc75-4aee-8d95-80d4ea500473" providerId="ADAL" clId="{E58D1CC2-2814-4849-8D68-AAACC2D3ABE5}" dt="2026-01-04T18:54:55.345" v="371" actId="20577"/>
      <pc:docMkLst>
        <pc:docMk/>
      </pc:docMkLst>
      <pc:sldChg chg="modSp">
        <pc:chgData name="Rob Kennett" userId="cee29c96-fc75-4aee-8d95-80d4ea500473" providerId="ADAL" clId="{E58D1CC2-2814-4849-8D68-AAACC2D3ABE5}" dt="2026-01-04T18:54:55.345" v="371" actId="20577"/>
        <pc:sldMkLst>
          <pc:docMk/>
          <pc:sldMk cId="2234277813" sldId="256"/>
        </pc:sldMkLst>
        <pc:spChg chg="mod">
          <ac:chgData name="Rob Kennett" userId="cee29c96-fc75-4aee-8d95-80d4ea500473" providerId="ADAL" clId="{E58D1CC2-2814-4849-8D68-AAACC2D3ABE5}" dt="2026-01-04T18:50:31.013" v="339" actId="1076"/>
          <ac:spMkLst>
            <pc:docMk/>
            <pc:sldMk cId="2234277813" sldId="256"/>
            <ac:spMk id="4" creationId="{A1E92899-A421-0FFD-8F74-E1C296E7B06F}"/>
          </ac:spMkLst>
        </pc:spChg>
        <pc:spChg chg="mod">
          <ac:chgData name="Rob Kennett" userId="cee29c96-fc75-4aee-8d95-80d4ea500473" providerId="ADAL" clId="{E58D1CC2-2814-4849-8D68-AAACC2D3ABE5}" dt="2026-01-04T18:47:22.218" v="276" actId="20577"/>
          <ac:spMkLst>
            <pc:docMk/>
            <pc:sldMk cId="2234277813" sldId="256"/>
            <ac:spMk id="7" creationId="{CA8FF045-811A-7186-3890-F16F80BD99BE}"/>
          </ac:spMkLst>
        </pc:spChg>
        <pc:spChg chg="mod">
          <ac:chgData name="Rob Kennett" userId="cee29c96-fc75-4aee-8d95-80d4ea500473" providerId="ADAL" clId="{E58D1CC2-2814-4849-8D68-AAACC2D3ABE5}" dt="2026-01-04T18:45:47.281" v="249" actId="20577"/>
          <ac:spMkLst>
            <pc:docMk/>
            <pc:sldMk cId="2234277813" sldId="256"/>
            <ac:spMk id="8" creationId="{07872C75-E96B-244D-2728-A804F14F4B67}"/>
          </ac:spMkLst>
        </pc:spChg>
        <pc:spChg chg="mod">
          <ac:chgData name="Rob Kennett" userId="cee29c96-fc75-4aee-8d95-80d4ea500473" providerId="ADAL" clId="{E58D1CC2-2814-4849-8D68-AAACC2D3ABE5}" dt="2026-01-04T18:50:02.561" v="335" actId="14100"/>
          <ac:spMkLst>
            <pc:docMk/>
            <pc:sldMk cId="2234277813" sldId="256"/>
            <ac:spMk id="10" creationId="{780FF6B1-A2DE-A048-1B65-A05EF598060A}"/>
          </ac:spMkLst>
        </pc:spChg>
        <pc:spChg chg="mod">
          <ac:chgData name="Rob Kennett" userId="cee29c96-fc75-4aee-8d95-80d4ea500473" providerId="ADAL" clId="{E58D1CC2-2814-4849-8D68-AAACC2D3ABE5}" dt="2026-01-04T18:47:32.655" v="278" actId="20577"/>
          <ac:spMkLst>
            <pc:docMk/>
            <pc:sldMk cId="2234277813" sldId="256"/>
            <ac:spMk id="11" creationId="{72D18939-D3DA-7F0C-76A7-410BF27DE0DD}"/>
          </ac:spMkLst>
        </pc:spChg>
        <pc:spChg chg="mod">
          <ac:chgData name="Rob Kennett" userId="cee29c96-fc75-4aee-8d95-80d4ea500473" providerId="ADAL" clId="{E58D1CC2-2814-4849-8D68-AAACC2D3ABE5}" dt="2026-01-04T18:54:55.345" v="371" actId="20577"/>
          <ac:spMkLst>
            <pc:docMk/>
            <pc:sldMk cId="2234277813" sldId="256"/>
            <ac:spMk id="13" creationId="{EF141DEF-4B6B-6D8C-BE00-653570D2C4B8}"/>
          </ac:spMkLst>
        </pc:spChg>
        <pc:spChg chg="mod">
          <ac:chgData name="Rob Kennett" userId="cee29c96-fc75-4aee-8d95-80d4ea500473" providerId="ADAL" clId="{E58D1CC2-2814-4849-8D68-AAACC2D3ABE5}" dt="2026-01-04T18:50:14.585" v="337" actId="20577"/>
          <ac:spMkLst>
            <pc:docMk/>
            <pc:sldMk cId="2234277813" sldId="256"/>
            <ac:spMk id="16" creationId="{09643B10-5DD4-3FCB-B0DF-4591437C9B22}"/>
          </ac:spMkLst>
        </pc:spChg>
        <pc:spChg chg="mod">
          <ac:chgData name="Rob Kennett" userId="cee29c96-fc75-4aee-8d95-80d4ea500473" providerId="ADAL" clId="{E58D1CC2-2814-4849-8D68-AAACC2D3ABE5}" dt="2026-01-04T18:52:50.962" v="357" actId="20577"/>
          <ac:spMkLst>
            <pc:docMk/>
            <pc:sldMk cId="2234277813" sldId="256"/>
            <ac:spMk id="22" creationId="{B8E1270E-1FA4-4C55-9053-917000677EF7}"/>
          </ac:spMkLst>
        </pc:spChg>
        <pc:picChg chg="mod">
          <ac:chgData name="Rob Kennett" userId="cee29c96-fc75-4aee-8d95-80d4ea500473" providerId="ADAL" clId="{E58D1CC2-2814-4849-8D68-AAACC2D3ABE5}" dt="2026-01-04T18:44:06.913" v="154" actId="1076"/>
          <ac:picMkLst>
            <pc:docMk/>
            <pc:sldMk cId="2234277813" sldId="256"/>
            <ac:picMk id="14" creationId="{32FD90A7-F573-42ED-A52C-E23D8B2238E5}"/>
          </ac:picMkLst>
        </pc:picChg>
      </pc:sldChg>
    </pc:docChg>
  </pc:docChgLst>
  <pc:docChgLst>
    <pc:chgData name="Rob Kennett" userId="cee29c96-fc75-4aee-8d95-80d4ea500473" providerId="ADAL" clId="{D69A2759-0A2B-4F5E-A7DC-733D563AB852}"/>
    <pc:docChg chg="modSld">
      <pc:chgData name="Rob Kennett" userId="cee29c96-fc75-4aee-8d95-80d4ea500473" providerId="ADAL" clId="{D69A2759-0A2B-4F5E-A7DC-733D563AB852}" dt="2026-01-04T19:00:19.303" v="4" actId="20577"/>
      <pc:docMkLst>
        <pc:docMk/>
      </pc:docMkLst>
      <pc:sldChg chg="modSp">
        <pc:chgData name="Rob Kennett" userId="cee29c96-fc75-4aee-8d95-80d4ea500473" providerId="ADAL" clId="{D69A2759-0A2B-4F5E-A7DC-733D563AB852}" dt="2026-01-04T19:00:19.303" v="4" actId="20577"/>
        <pc:sldMkLst>
          <pc:docMk/>
          <pc:sldMk cId="2234277813" sldId="256"/>
        </pc:sldMkLst>
        <pc:spChg chg="mod">
          <ac:chgData name="Rob Kennett" userId="cee29c96-fc75-4aee-8d95-80d4ea500473" providerId="ADAL" clId="{D69A2759-0A2B-4F5E-A7DC-733D563AB852}" dt="2026-01-04T19:00:19.303" v="4" actId="20577"/>
          <ac:spMkLst>
            <pc:docMk/>
            <pc:sldMk cId="2234277813" sldId="256"/>
            <ac:spMk id="2" creationId="{F3477A7E-E2E2-F122-DC92-8B05D324A8E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E7E4-6A09-7C96-81DE-257F4F2CEC2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ECF425A-7FE0-1740-6DAB-43D1AF9D81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68B435-BE00-0991-1F30-63009E1D0BC2}"/>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9AA7CCF8-2AE2-768C-1CC3-DBB31A084F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73676-2662-BB08-CB73-3D2B7249D71E}"/>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591018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FC6F-037A-7902-8ED8-72CF72721F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1D1FFB-8C5E-5CE7-0905-98A2C277764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821D08-B2B3-BF89-94B2-F9B0E032FB10}"/>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BCCD9382-F8F3-0ABB-2352-574F393CB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758647-5701-AC66-B103-E8169E8942A8}"/>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8625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890A-FCCE-4697-C59E-FD91A1A34B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722EAB-88C1-A124-0049-90FE71209F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18F7D1-3197-B3C2-4F81-D7B282DC8E5F}"/>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4CACFCEE-A605-5DE6-5945-9A8E6C4252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3D5B8C-FFAD-F639-640A-E4A3A968FF06}"/>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51596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35D78-A198-8EAF-3A1A-45398F7EC7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8D7DFF-9F50-5962-8E25-97D38F01B1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24A7BEE-91CB-C7BB-A62C-1D79DFB999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CAA8EB5-59B4-3A1E-7ADA-25ED2F383196}"/>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6" name="Footer Placeholder 5">
            <a:extLst>
              <a:ext uri="{FF2B5EF4-FFF2-40B4-BE49-F238E27FC236}">
                <a16:creationId xmlns:a16="http://schemas.microsoft.com/office/drawing/2014/main" id="{C3D1A332-0641-760E-293C-524C277BFB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9C3A41-9B72-3541-BC97-C7296B15EA6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583184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6DB5-AAAF-5755-CF3E-5BD529970FB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6DB403-98CF-B741-2315-B99A183221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9959078-E2D4-3A6F-6939-C16B043A185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256F016-55BF-446B-0FAE-2C45E20698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86B5898-17C1-1FC2-D387-B0FDAAE2E7E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03F020E-C164-B7F0-6976-EB0BBEBA59B6}"/>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8" name="Footer Placeholder 7">
            <a:extLst>
              <a:ext uri="{FF2B5EF4-FFF2-40B4-BE49-F238E27FC236}">
                <a16:creationId xmlns:a16="http://schemas.microsoft.com/office/drawing/2014/main" id="{1F0BD154-031D-5589-2AB0-04A8F9EA21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5938DA7-D8CA-18ED-F90C-4B8B0DBB983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180833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FA05D-6DC4-3617-A97D-603003CCEFD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E1D85E-ABAE-AB26-BCA7-E02D1A7FAFBE}"/>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4" name="Footer Placeholder 3">
            <a:extLst>
              <a:ext uri="{FF2B5EF4-FFF2-40B4-BE49-F238E27FC236}">
                <a16:creationId xmlns:a16="http://schemas.microsoft.com/office/drawing/2014/main" id="{6ACA1C6E-B6DE-ED6F-754E-674D9D184F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BB5F26-43AC-0ED7-A699-05DCBCDE0CCD}"/>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00110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6AD654-9CB0-09E0-F318-072E5CDEC2A3}"/>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3" name="Footer Placeholder 2">
            <a:extLst>
              <a:ext uri="{FF2B5EF4-FFF2-40B4-BE49-F238E27FC236}">
                <a16:creationId xmlns:a16="http://schemas.microsoft.com/office/drawing/2014/main" id="{83402225-20BA-7861-414E-9F1190D832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3926AC-8FEF-5284-03CD-73316DCEA1C3}"/>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80421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829C-5434-836C-6EBA-446917E05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B5F3227-59E5-10EB-705D-273EE97505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6C8BC79-A92E-6D40-207B-ED645587F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CE35EE-8235-0AA5-FDAD-B9423B1C27DD}"/>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6" name="Footer Placeholder 5">
            <a:extLst>
              <a:ext uri="{FF2B5EF4-FFF2-40B4-BE49-F238E27FC236}">
                <a16:creationId xmlns:a16="http://schemas.microsoft.com/office/drawing/2014/main" id="{1CC618BD-EC5C-B0A6-F98B-63DC5B35DB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14603E-1A31-58EA-C617-1D73079DEB61}"/>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25704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7D75E-D083-485E-0817-68006D6D9B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5FF4784-60FF-CA1C-3130-700E1AE6F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7ADA5B-42E6-2C69-89D3-8C63E95E9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C398DC-A127-2CE7-416B-63D7B1FA89BC}"/>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6" name="Footer Placeholder 5">
            <a:extLst>
              <a:ext uri="{FF2B5EF4-FFF2-40B4-BE49-F238E27FC236}">
                <a16:creationId xmlns:a16="http://schemas.microsoft.com/office/drawing/2014/main" id="{8E6F6C2E-377C-BDC1-9587-E30549E921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0A796D-0049-739E-E79A-4DFECE6D44BB}"/>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668287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6C31F-A499-4065-467E-FDA0BCD42FB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A8C810-A910-2F81-D3DE-4665388842F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9520D3-85A2-BC8C-A40D-F063A6DD283C}"/>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75842767-90AC-0C3F-DB83-DBAA471CE0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67A44-D285-9784-356E-F369913A13D0}"/>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3119021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F6E25-02A7-2A8A-2ADD-DC25656FFD8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0B6B9D-95B2-6920-E332-6A70C3069D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5AC349-D45B-7E2A-841E-C6026AA60E8D}"/>
              </a:ext>
            </a:extLst>
          </p:cNvPr>
          <p:cNvSpPr>
            <a:spLocks noGrp="1"/>
          </p:cNvSpPr>
          <p:nvPr>
            <p:ph type="dt" sz="half" idx="10"/>
          </p:nvPr>
        </p:nvSpPr>
        <p:spPr/>
        <p:txBody>
          <a:body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B3E42323-88D8-0702-CB98-E465ECBEF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355554-5AEC-E88B-A7E5-C1B7A779F187}"/>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72334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B9CCCD-1AE9-732D-E34D-033BB2C933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B35FF9-0F6D-06B2-DEE5-B4F4B8EC39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019A7E-2F5A-8BF3-10C0-CBA97F2FE0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EE06E-85B9-B14B-BB6C-DF19EE4E811A}" type="datetimeFigureOut">
              <a:rPr lang="en-US" smtClean="0"/>
              <a:t>1/4/2026</a:t>
            </a:fld>
            <a:endParaRPr lang="en-US"/>
          </a:p>
        </p:txBody>
      </p:sp>
      <p:sp>
        <p:nvSpPr>
          <p:cNvPr id="5" name="Footer Placeholder 4">
            <a:extLst>
              <a:ext uri="{FF2B5EF4-FFF2-40B4-BE49-F238E27FC236}">
                <a16:creationId xmlns:a16="http://schemas.microsoft.com/office/drawing/2014/main" id="{F9BDC73C-45FD-72BA-6F87-6BA88E5569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716CAC-BDAC-3FD8-7066-93FE4228BB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EC8B8-8836-6046-B045-50BAE4CD1C78}" type="slidenum">
              <a:rPr lang="en-US" smtClean="0"/>
              <a:t>‹#›</a:t>
            </a:fld>
            <a:endParaRPr lang="en-US"/>
          </a:p>
        </p:txBody>
      </p:sp>
    </p:spTree>
    <p:extLst>
      <p:ext uri="{BB962C8B-B14F-4D97-AF65-F5344CB8AC3E}">
        <p14:creationId xmlns:p14="http://schemas.microsoft.com/office/powerpoint/2010/main" val="162867151"/>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s://www.topmarks.co.uk/maths-games/hit-the-button" TargetMode="Externa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7A7E-E2E2-F122-DC92-8B05D324A8E4}"/>
              </a:ext>
            </a:extLst>
          </p:cNvPr>
          <p:cNvSpPr>
            <a:spLocks noGrp="1"/>
          </p:cNvSpPr>
          <p:nvPr>
            <p:ph type="ctrTitle"/>
          </p:nvPr>
        </p:nvSpPr>
        <p:spPr>
          <a:xfrm>
            <a:off x="3779364" y="74853"/>
            <a:ext cx="4954592" cy="658107"/>
          </a:xfrm>
        </p:spPr>
        <p:style>
          <a:lnRef idx="2">
            <a:schemeClr val="dk1"/>
          </a:lnRef>
          <a:fillRef idx="1">
            <a:schemeClr val="lt1"/>
          </a:fillRef>
          <a:effectRef idx="0">
            <a:schemeClr val="dk1"/>
          </a:effectRef>
          <a:fontRef idx="minor">
            <a:schemeClr val="dk1"/>
          </a:fontRef>
        </p:style>
        <p:txBody>
          <a:bodyPr>
            <a:noAutofit/>
          </a:bodyPr>
          <a:lstStyle/>
          <a:p>
            <a:r>
              <a:rPr lang="en-US" sz="3200">
                <a:latin typeface="Twinkl" panose="02000000000000000000" pitchFamily="2" charset="77"/>
              </a:rPr>
              <a:t>Owls Class</a:t>
            </a:r>
            <a:endParaRPr lang="en-US" sz="3200" dirty="0">
              <a:latin typeface="Twinkl" panose="02000000000000000000" pitchFamily="2" charset="77"/>
            </a:endParaRPr>
          </a:p>
        </p:txBody>
      </p:sp>
      <p:sp>
        <p:nvSpPr>
          <p:cNvPr id="4" name="Text Box 1">
            <a:extLst>
              <a:ext uri="{FF2B5EF4-FFF2-40B4-BE49-F238E27FC236}">
                <a16:creationId xmlns:a16="http://schemas.microsoft.com/office/drawing/2014/main" id="{A1E92899-A421-0FFD-8F74-E1C296E7B06F}"/>
              </a:ext>
            </a:extLst>
          </p:cNvPr>
          <p:cNvSpPr txBox="1"/>
          <p:nvPr/>
        </p:nvSpPr>
        <p:spPr>
          <a:xfrm>
            <a:off x="8887021" y="250320"/>
            <a:ext cx="3117001" cy="130327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400" dirty="0">
                <a:effectLst/>
                <a:latin typeface="Twinkl" panose="02000000000000000000" pitchFamily="2" charset="77"/>
                <a:ea typeface="Calibri" panose="020F0502020204030204" pitchFamily="34" charset="0"/>
                <a:cs typeface="Times New Roman" panose="02020603050405020304" pitchFamily="18" charset="0"/>
              </a:rPr>
              <a:t>Happy New Year, Owls! I’m very excited to continue our learning journey together as you continue to become caring and curious members </a:t>
            </a:r>
            <a:r>
              <a:rPr lang="en-GB" sz="1400" dirty="0">
                <a:latin typeface="Twinkl" panose="02000000000000000000" pitchFamily="2" charset="77"/>
                <a:ea typeface="Calibri" panose="020F0502020204030204" pitchFamily="34" charset="0"/>
                <a:cs typeface="Times New Roman" panose="02020603050405020304" pitchFamily="18" charset="0"/>
              </a:rPr>
              <a:t>of members of our school.</a:t>
            </a:r>
            <a:endParaRPr lang="en-GB" sz="14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7" name="Text Box 1">
            <a:extLst>
              <a:ext uri="{FF2B5EF4-FFF2-40B4-BE49-F238E27FC236}">
                <a16:creationId xmlns:a16="http://schemas.microsoft.com/office/drawing/2014/main" id="{CA8FF045-811A-7186-3890-F16F80BD99BE}"/>
              </a:ext>
            </a:extLst>
          </p:cNvPr>
          <p:cNvSpPr txBox="1"/>
          <p:nvPr/>
        </p:nvSpPr>
        <p:spPr>
          <a:xfrm>
            <a:off x="5170637" y="836462"/>
            <a:ext cx="3601786" cy="259253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Topic – How is th</a:t>
            </a:r>
            <a:r>
              <a:rPr lang="en-GB" sz="1300" b="1" u="sng" dirty="0">
                <a:latin typeface="Twinkl" panose="02000000000000000000" pitchFamily="2" charset="77"/>
                <a:ea typeface="Calibri" panose="020F0502020204030204" pitchFamily="34" charset="0"/>
                <a:cs typeface="Times New Roman" panose="02020603050405020304" pitchFamily="18" charset="0"/>
              </a:rPr>
              <a:t>e UK made up?</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focus this term is Geography. We’ll be using maps and atlases to locate the United Kingdom and learn about the countries within it. We’ll learn the capital cities of the UK, the surrounding seas and the flags and emblems of each of the countries.</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Our key vocabulary </a:t>
            </a:r>
            <a:r>
              <a:rPr lang="en-GB" sz="1300" dirty="0">
                <a:latin typeface="Twinkl" panose="02000000000000000000" pitchFamily="2" charset="77"/>
                <a:ea typeface="Calibri" panose="020F0502020204030204" pitchFamily="34" charset="0"/>
                <a:cs typeface="Times New Roman" panose="02020603050405020304" pitchFamily="18" charset="0"/>
              </a:rPr>
              <a:t>this term is</a:t>
            </a:r>
            <a:r>
              <a:rPr lang="en-GB" sz="1300" dirty="0">
                <a:effectLst/>
                <a:latin typeface="Twinkl" panose="02000000000000000000" pitchFamily="2" charset="77"/>
                <a:ea typeface="Calibri" panose="020F0502020204030204" pitchFamily="34" charset="0"/>
                <a:cs typeface="Times New Roman" panose="02020603050405020304" pitchFamily="18" charset="0"/>
              </a:rPr>
              <a:t>; </a:t>
            </a:r>
            <a:r>
              <a:rPr lang="en-GB" sz="1300" dirty="0">
                <a:latin typeface="Twinkl" panose="02000000000000000000" pitchFamily="2" charset="77"/>
                <a:ea typeface="Calibri" panose="020F0502020204030204" pitchFamily="34" charset="0"/>
                <a:cs typeface="Times New Roman" panose="02020603050405020304" pitchFamily="18" charset="0"/>
              </a:rPr>
              <a:t>England, Scotland, Wales, Northern Ireland, Irish Sea, English Channel, North Sea, Belfast, London, Edinburgh, Cardiff.</a:t>
            </a:r>
            <a:endParaRPr lang="en-GB" sz="1300" dirty="0">
              <a:solidFill>
                <a:srgbClr val="0070C0"/>
              </a:solidFill>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8" name="Text Box 1">
            <a:extLst>
              <a:ext uri="{FF2B5EF4-FFF2-40B4-BE49-F238E27FC236}">
                <a16:creationId xmlns:a16="http://schemas.microsoft.com/office/drawing/2014/main" id="{07872C75-E96B-244D-2728-A804F14F4B67}"/>
              </a:ext>
            </a:extLst>
          </p:cNvPr>
          <p:cNvSpPr txBox="1"/>
          <p:nvPr/>
        </p:nvSpPr>
        <p:spPr>
          <a:xfrm>
            <a:off x="115754" y="74853"/>
            <a:ext cx="3601786" cy="252555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Phonics and Reading</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phonics and reading will continue to follow the Little </a:t>
            </a:r>
            <a:r>
              <a:rPr lang="en-GB" sz="1300" dirty="0" err="1">
                <a:latin typeface="Twinkl" panose="02000000000000000000" pitchFamily="2" charset="77"/>
                <a:ea typeface="Calibri" panose="020F0502020204030204" pitchFamily="34" charset="0"/>
                <a:cs typeface="Times New Roman" panose="02020603050405020304" pitchFamily="18" charset="0"/>
              </a:rPr>
              <a:t>Wandle</a:t>
            </a:r>
            <a:r>
              <a:rPr lang="en-GB" sz="1300" dirty="0">
                <a:latin typeface="Twinkl" panose="02000000000000000000" pitchFamily="2" charset="77"/>
                <a:ea typeface="Calibri" panose="020F0502020204030204" pitchFamily="34" charset="0"/>
                <a:cs typeface="Times New Roman" panose="02020603050405020304" pitchFamily="18" charset="0"/>
              </a:rPr>
              <a:t> programme. This term we will be learning alternative </a:t>
            </a:r>
            <a:r>
              <a:rPr lang="en-GB" sz="1300" dirty="0">
                <a:latin typeface="Twinkl" panose="02000000000000000000" pitchFamily="2" charset="77"/>
              </a:rPr>
              <a:t>Phase 5 graphemes. </a:t>
            </a:r>
            <a:r>
              <a:rPr lang="en-GB" sz="1300" dirty="0">
                <a:effectLst/>
                <a:latin typeface="Twinkl" panose="02000000000000000000" pitchFamily="2" charset="77"/>
                <a:ea typeface="Calibri" panose="020F0502020204030204" pitchFamily="34" charset="0"/>
                <a:cs typeface="Times New Roman" panose="02020603050405020304" pitchFamily="18" charset="0"/>
              </a:rPr>
              <a:t>In</a:t>
            </a:r>
            <a:r>
              <a:rPr lang="en-GB" sz="1300" dirty="0">
                <a:latin typeface="Twinkl" panose="02000000000000000000" pitchFamily="2" charset="77"/>
                <a:ea typeface="Calibri" panose="020F0502020204030204" pitchFamily="34" charset="0"/>
                <a:cs typeface="Times New Roman" panose="02020603050405020304" pitchFamily="18" charset="0"/>
              </a:rPr>
              <a:t> class, we will read three times a week, in groups, focusing on word reading, expression and comprehension. Home reading books will be checked regularly as per last term so that everyone can move through our reading race! Reading is vital, so do keep practising reading at home!</a:t>
            </a:r>
          </a:p>
        </p:txBody>
      </p:sp>
      <p:sp>
        <p:nvSpPr>
          <p:cNvPr id="9" name="Text Box 1">
            <a:extLst>
              <a:ext uri="{FF2B5EF4-FFF2-40B4-BE49-F238E27FC236}">
                <a16:creationId xmlns:a16="http://schemas.microsoft.com/office/drawing/2014/main" id="{854E844C-C9FC-4189-B015-B63C1CF2C8BD}"/>
              </a:ext>
            </a:extLst>
          </p:cNvPr>
          <p:cNvSpPr txBox="1"/>
          <p:nvPr/>
        </p:nvSpPr>
        <p:spPr>
          <a:xfrm>
            <a:off x="115754" y="4811697"/>
            <a:ext cx="3601786" cy="193790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Drawing Club</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We have some new exciting stories lined up for Drawing Club this term! The effort and enthusiasm that everyone puts into their pictures and writing continues to astound us all! We will continue to work on our letter formation and handwriting and on using our phonic knowledge to support our spelling.</a:t>
            </a:r>
          </a:p>
        </p:txBody>
      </p:sp>
      <p:sp>
        <p:nvSpPr>
          <p:cNvPr id="10" name="Text Box 1">
            <a:extLst>
              <a:ext uri="{FF2B5EF4-FFF2-40B4-BE49-F238E27FC236}">
                <a16:creationId xmlns:a16="http://schemas.microsoft.com/office/drawing/2014/main" id="{780FF6B1-A2DE-A048-1B65-A05EF598060A}"/>
              </a:ext>
            </a:extLst>
          </p:cNvPr>
          <p:cNvSpPr txBox="1"/>
          <p:nvPr/>
        </p:nvSpPr>
        <p:spPr>
          <a:xfrm>
            <a:off x="8892188" y="1784411"/>
            <a:ext cx="1333332" cy="496518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Maths</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latin typeface="Twinkl" panose="02000000000000000000" pitchFamily="2" charset="77"/>
                <a:ea typeface="Calibri" panose="020F0502020204030204" pitchFamily="34" charset="0"/>
                <a:cs typeface="Times New Roman" panose="02020603050405020304" pitchFamily="18" charset="0"/>
              </a:rPr>
              <a:t>This term</a:t>
            </a:r>
            <a:r>
              <a:rPr lang="en-GB" sz="1300" dirty="0">
                <a:effectLst/>
                <a:latin typeface="Twinkl" panose="02000000000000000000" pitchFamily="2" charset="77"/>
                <a:ea typeface="Calibri" panose="020F0502020204030204" pitchFamily="34" charset="0"/>
                <a:cs typeface="Times New Roman" panose="02020603050405020304" pitchFamily="18" charset="0"/>
              </a:rPr>
              <a:t>, we wil</a:t>
            </a:r>
            <a:r>
              <a:rPr lang="en-GB" sz="1300" dirty="0">
                <a:latin typeface="Twinkl" panose="02000000000000000000" pitchFamily="2" charset="77"/>
                <a:ea typeface="Calibri" panose="020F0502020204030204" pitchFamily="34" charset="0"/>
                <a:cs typeface="Times New Roman" panose="02020603050405020304" pitchFamily="18" charset="0"/>
              </a:rPr>
              <a:t>l continue learning to identify and name 2-D and 3-D shapes and their properties before moving into place value and addition and subtraction within 20. </a:t>
            </a:r>
            <a:br>
              <a:rPr lang="en-GB" sz="1300" dirty="0">
                <a:latin typeface="Twinkl" panose="02000000000000000000" pitchFamily="2" charset="77"/>
                <a:ea typeface="Calibri" panose="020F0502020204030204" pitchFamily="34" charset="0"/>
                <a:cs typeface="Times New Roman" panose="02020603050405020304" pitchFamily="18" charset="0"/>
              </a:rPr>
            </a:br>
            <a:r>
              <a:rPr lang="en-GB" sz="1300" dirty="0">
                <a:effectLst/>
                <a:latin typeface="Twinkl" panose="02000000000000000000" pitchFamily="2" charset="77"/>
                <a:ea typeface="Calibri" panose="020F0502020204030204" pitchFamily="34" charset="0"/>
                <a:cs typeface="Times New Roman" panose="02020603050405020304" pitchFamily="18" charset="0"/>
              </a:rPr>
              <a:t>At home, please do use</a:t>
            </a:r>
            <a:r>
              <a:rPr lang="en-GB" sz="1300" dirty="0">
                <a:latin typeface="Twinkl" panose="02000000000000000000" pitchFamily="2" charset="77"/>
                <a:ea typeface="Calibri" panose="020F0502020204030204" pitchFamily="34" charset="0"/>
                <a:cs typeface="Times New Roman" panose="02020603050405020304" pitchFamily="18" charset="0"/>
              </a:rPr>
              <a:t>; </a:t>
            </a:r>
            <a:r>
              <a:rPr lang="en-GB" sz="1300" dirty="0">
                <a:latin typeface="Twinkl" panose="02000000000000000000" pitchFamily="2" charset="77"/>
                <a:ea typeface="Calibri" panose="020F0502020204030204" pitchFamily="34" charset="0"/>
                <a:cs typeface="Times New Roman" panose="02020603050405020304" pitchFamily="18" charset="0"/>
                <a:hlinkClick r:id="rId2"/>
              </a:rPr>
              <a:t>https://www.topmarks.co.uk/maths-games/hit-the-button</a:t>
            </a:r>
            <a:r>
              <a:rPr lang="en-GB" sz="1300" dirty="0">
                <a:latin typeface="Twinkl" panose="02000000000000000000" pitchFamily="2" charset="77"/>
                <a:ea typeface="Calibri" panose="020F0502020204030204" pitchFamily="34" charset="0"/>
                <a:cs typeface="Times New Roman" panose="02020603050405020304" pitchFamily="18" charset="0"/>
              </a:rPr>
              <a:t> to practise number bonds to 10 and the 2, 5 and 10 times tables. </a:t>
            </a:r>
          </a:p>
          <a:p>
            <a:pPr algn="ctr">
              <a:lnSpc>
                <a:spcPct val="107000"/>
              </a:lnSpc>
              <a:spcAft>
                <a:spcPts val="800"/>
              </a:spcAft>
            </a:pPr>
            <a:endParaRPr lang="en-GB" sz="1300" dirty="0">
              <a:latin typeface="Twinkl" panose="02000000000000000000" pitchFamily="2" charset="77"/>
              <a:ea typeface="Calibri" panose="020F0502020204030204" pitchFamily="34" charset="0"/>
              <a:cs typeface="Times New Roman" panose="02020603050405020304" pitchFamily="18" charset="0"/>
            </a:endParaRPr>
          </a:p>
        </p:txBody>
      </p:sp>
      <p:sp>
        <p:nvSpPr>
          <p:cNvPr id="11" name="Text Box 1">
            <a:extLst>
              <a:ext uri="{FF2B5EF4-FFF2-40B4-BE49-F238E27FC236}">
                <a16:creationId xmlns:a16="http://schemas.microsoft.com/office/drawing/2014/main" id="{72D18939-D3DA-7F0C-76A7-410BF27DE0DD}"/>
              </a:ext>
            </a:extLst>
          </p:cNvPr>
          <p:cNvSpPr txBox="1"/>
          <p:nvPr/>
        </p:nvSpPr>
        <p:spPr>
          <a:xfrm>
            <a:off x="5170637" y="3456913"/>
            <a:ext cx="3601785" cy="114324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PE</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latin typeface="Twinkl" panose="02000000000000000000" pitchFamily="2" charset="77"/>
                <a:ea typeface="Calibri" panose="020F0502020204030204" pitchFamily="34" charset="0"/>
                <a:cs typeface="Times New Roman" panose="02020603050405020304" pitchFamily="18" charset="0"/>
              </a:rPr>
              <a:t>Our PE days are </a:t>
            </a:r>
            <a:r>
              <a:rPr lang="en-GB" sz="1300" b="1" dirty="0">
                <a:latin typeface="Twinkl" panose="02000000000000000000" pitchFamily="2" charset="77"/>
                <a:ea typeface="Calibri" panose="020F0502020204030204" pitchFamily="34" charset="0"/>
                <a:cs typeface="Times New Roman" panose="02020603050405020304" pitchFamily="18" charset="0"/>
              </a:rPr>
              <a:t>Tuesday</a:t>
            </a:r>
            <a:r>
              <a:rPr lang="en-GB" sz="1300" dirty="0">
                <a:latin typeface="Twinkl" panose="02000000000000000000" pitchFamily="2" charset="77"/>
                <a:ea typeface="Calibri" panose="020F0502020204030204" pitchFamily="34" charset="0"/>
                <a:cs typeface="Times New Roman" panose="02020603050405020304" pitchFamily="18" charset="0"/>
              </a:rPr>
              <a:t> and </a:t>
            </a:r>
            <a:r>
              <a:rPr lang="en-GB" sz="1300" b="1" dirty="0">
                <a:latin typeface="Twinkl" panose="02000000000000000000" pitchFamily="2" charset="77"/>
                <a:ea typeface="Calibri" panose="020F0502020204030204" pitchFamily="34" charset="0"/>
                <a:cs typeface="Times New Roman" panose="02020603050405020304" pitchFamily="18" charset="0"/>
              </a:rPr>
              <a:t>Friday</a:t>
            </a:r>
            <a:r>
              <a:rPr lang="en-GB" sz="1300" dirty="0">
                <a:latin typeface="Twinkl" panose="02000000000000000000" pitchFamily="2" charset="77"/>
                <a:ea typeface="Calibri" panose="020F0502020204030204" pitchFamily="34" charset="0"/>
                <a:cs typeface="Times New Roman" panose="02020603050405020304" pitchFamily="18" charset="0"/>
              </a:rPr>
              <a:t>. This term, we will be learning how to play badminton and practising our dance skills.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3" name="Text Box 1">
            <a:extLst>
              <a:ext uri="{FF2B5EF4-FFF2-40B4-BE49-F238E27FC236}">
                <a16:creationId xmlns:a16="http://schemas.microsoft.com/office/drawing/2014/main" id="{EF141DEF-4B6B-6D8C-BE00-653570D2C4B8}"/>
              </a:ext>
            </a:extLst>
          </p:cNvPr>
          <p:cNvSpPr txBox="1"/>
          <p:nvPr/>
        </p:nvSpPr>
        <p:spPr>
          <a:xfrm>
            <a:off x="3794897" y="4654297"/>
            <a:ext cx="2274543" cy="209530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RE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key question is; ‘What is the good news Jesus brings?’. We will learn the story of Matthew the tax collector and consider what the </a:t>
            </a:r>
            <a:r>
              <a:rPr lang="en-GB" sz="1300">
                <a:latin typeface="Twinkl" panose="02000000000000000000" pitchFamily="2" charset="77"/>
                <a:ea typeface="Calibri" panose="020F0502020204030204" pitchFamily="34" charset="0"/>
                <a:cs typeface="Times New Roman" panose="02020603050405020304" pitchFamily="18" charset="0"/>
              </a:rPr>
              <a:t>text means </a:t>
            </a:r>
            <a:r>
              <a:rPr lang="en-GB" sz="1300" dirty="0">
                <a:latin typeface="Twinkl" panose="02000000000000000000" pitchFamily="2" charset="77"/>
                <a:ea typeface="Calibri" panose="020F0502020204030204" pitchFamily="34" charset="0"/>
                <a:cs typeface="Times New Roman" panose="02020603050405020304" pitchFamily="18" charset="0"/>
              </a:rPr>
              <a:t>before thinking about how Christians show kindness and forgiveness.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6" name="Text Box 1">
            <a:extLst>
              <a:ext uri="{FF2B5EF4-FFF2-40B4-BE49-F238E27FC236}">
                <a16:creationId xmlns:a16="http://schemas.microsoft.com/office/drawing/2014/main" id="{09643B10-5DD4-3FCB-B0DF-4591437C9B22}"/>
              </a:ext>
            </a:extLst>
          </p:cNvPr>
          <p:cNvSpPr txBox="1"/>
          <p:nvPr/>
        </p:nvSpPr>
        <p:spPr>
          <a:xfrm>
            <a:off x="10387626" y="1784411"/>
            <a:ext cx="1616396" cy="496518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Homework</a:t>
            </a:r>
          </a:p>
          <a:p>
            <a:pPr algn="ctr">
              <a:lnSpc>
                <a:spcPct val="107000"/>
              </a:lnSpc>
              <a:spcAft>
                <a:spcPts val="800"/>
              </a:spcAft>
            </a:pPr>
            <a:r>
              <a:rPr lang="en-GB" sz="1300" dirty="0">
                <a:effectLst/>
                <a:latin typeface="Twinkl" panose="02000000000000000000" pitchFamily="2" charset="77"/>
                <a:ea typeface="Calibri" panose="020F0502020204030204" pitchFamily="34" charset="0"/>
              </a:rPr>
              <a:t>Every Friday we will send home spellings that link to our Little </a:t>
            </a:r>
            <a:r>
              <a:rPr lang="en-GB" sz="1300" dirty="0" err="1">
                <a:effectLst/>
                <a:latin typeface="Twinkl" panose="02000000000000000000" pitchFamily="2" charset="77"/>
                <a:ea typeface="Calibri" panose="020F0502020204030204" pitchFamily="34" charset="0"/>
              </a:rPr>
              <a:t>Wandle</a:t>
            </a:r>
            <a:r>
              <a:rPr lang="en-GB" sz="1300" dirty="0">
                <a:effectLst/>
                <a:latin typeface="Twinkl" panose="02000000000000000000" pitchFamily="2" charset="77"/>
                <a:ea typeface="Calibri" panose="020F0502020204030204" pitchFamily="34" charset="0"/>
              </a:rPr>
              <a:t> phonics that we have been learning in class. Practise these carefully and make sure you can remember them. Please return your book by </a:t>
            </a:r>
            <a:r>
              <a:rPr lang="en-GB" sz="1300" b="1" u="sng" dirty="0">
                <a:effectLst/>
                <a:latin typeface="Twinkl" panose="02000000000000000000" pitchFamily="2" charset="77"/>
                <a:ea typeface="Calibri" panose="020F0502020204030204" pitchFamily="34" charset="0"/>
              </a:rPr>
              <a:t>Thursday</a:t>
            </a:r>
            <a:r>
              <a:rPr lang="en-GB" sz="1300" dirty="0">
                <a:effectLst/>
                <a:latin typeface="Twinkl" panose="02000000000000000000" pitchFamily="2" charset="77"/>
                <a:ea typeface="Calibri" panose="020F0502020204030204" pitchFamily="34" charset="0"/>
              </a:rPr>
              <a:t> for your new spellings to be added. We will then have a spelling quiz each Friday. Your mission is to beat or maintain your score from th</a:t>
            </a:r>
            <a:r>
              <a:rPr lang="en-GB" sz="1300" dirty="0">
                <a:latin typeface="Twinkl" panose="02000000000000000000" pitchFamily="2" charset="77"/>
                <a:ea typeface="Calibri" panose="020F0502020204030204" pitchFamily="34" charset="0"/>
              </a:rPr>
              <a:t>e week before.</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C954BDFD-C3D3-FE44-9A3A-CBAA067FF235}"/>
              </a:ext>
            </a:extLst>
          </p:cNvPr>
          <p:cNvPicPr>
            <a:picLocks noChangeAspect="1"/>
          </p:cNvPicPr>
          <p:nvPr/>
        </p:nvPicPr>
        <p:blipFill>
          <a:blip r:embed="rId3"/>
          <a:stretch>
            <a:fillRect/>
          </a:stretch>
        </p:blipFill>
        <p:spPr>
          <a:xfrm>
            <a:off x="7980215" y="103763"/>
            <a:ext cx="510755" cy="568577"/>
          </a:xfrm>
          <a:prstGeom prst="rect">
            <a:avLst/>
          </a:prstGeom>
        </p:spPr>
      </p:pic>
      <p:pic>
        <p:nvPicPr>
          <p:cNvPr id="12" name="Picture 11">
            <a:extLst>
              <a:ext uri="{FF2B5EF4-FFF2-40B4-BE49-F238E27FC236}">
                <a16:creationId xmlns:a16="http://schemas.microsoft.com/office/drawing/2014/main" id="{BE32A454-7C9F-8831-9C97-93E07DEEA6BE}"/>
              </a:ext>
            </a:extLst>
          </p:cNvPr>
          <p:cNvPicPr>
            <a:picLocks noChangeAspect="1"/>
          </p:cNvPicPr>
          <p:nvPr/>
        </p:nvPicPr>
        <p:blipFill>
          <a:blip r:embed="rId3"/>
          <a:stretch>
            <a:fillRect/>
          </a:stretch>
        </p:blipFill>
        <p:spPr>
          <a:xfrm>
            <a:off x="3956408" y="90810"/>
            <a:ext cx="510755" cy="568577"/>
          </a:xfrm>
          <a:prstGeom prst="rect">
            <a:avLst/>
          </a:prstGeom>
        </p:spPr>
      </p:pic>
      <p:pic>
        <p:nvPicPr>
          <p:cNvPr id="18" name="Picture 17">
            <a:extLst>
              <a:ext uri="{FF2B5EF4-FFF2-40B4-BE49-F238E27FC236}">
                <a16:creationId xmlns:a16="http://schemas.microsoft.com/office/drawing/2014/main" id="{0DE8DA12-BECD-3A76-B15D-C671D5A7CBA6}"/>
              </a:ext>
            </a:extLst>
          </p:cNvPr>
          <p:cNvPicPr>
            <a:picLocks noChangeAspect="1"/>
          </p:cNvPicPr>
          <p:nvPr/>
        </p:nvPicPr>
        <p:blipFill>
          <a:blip r:embed="rId4"/>
          <a:stretch>
            <a:fillRect/>
          </a:stretch>
        </p:blipFill>
        <p:spPr>
          <a:xfrm>
            <a:off x="3803359" y="2600405"/>
            <a:ext cx="1264370" cy="628209"/>
          </a:xfrm>
          <a:prstGeom prst="rect">
            <a:avLst/>
          </a:prstGeom>
        </p:spPr>
      </p:pic>
      <p:pic>
        <p:nvPicPr>
          <p:cNvPr id="21" name="Picture 20">
            <a:extLst>
              <a:ext uri="{FF2B5EF4-FFF2-40B4-BE49-F238E27FC236}">
                <a16:creationId xmlns:a16="http://schemas.microsoft.com/office/drawing/2014/main" id="{949882AE-5182-BB66-E3A9-62A63A40D969}"/>
              </a:ext>
            </a:extLst>
          </p:cNvPr>
          <p:cNvPicPr>
            <a:picLocks noChangeAspect="1"/>
          </p:cNvPicPr>
          <p:nvPr/>
        </p:nvPicPr>
        <p:blipFill>
          <a:blip r:embed="rId5"/>
          <a:stretch>
            <a:fillRect/>
          </a:stretch>
        </p:blipFill>
        <p:spPr>
          <a:xfrm>
            <a:off x="3805441" y="837699"/>
            <a:ext cx="1260207" cy="1711537"/>
          </a:xfrm>
          <a:prstGeom prst="rect">
            <a:avLst/>
          </a:prstGeom>
        </p:spPr>
      </p:pic>
      <p:pic>
        <p:nvPicPr>
          <p:cNvPr id="1026" name="Picture 2" descr="Picture 1 of 7">
            <a:extLst>
              <a:ext uri="{FF2B5EF4-FFF2-40B4-BE49-F238E27FC236}">
                <a16:creationId xmlns:a16="http://schemas.microsoft.com/office/drawing/2014/main" id="{39A26A5E-73B0-CEBF-62FC-B0F8B0ABE4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63921" y="3279784"/>
            <a:ext cx="1323343" cy="1323343"/>
          </a:xfrm>
          <a:prstGeom prst="rect">
            <a:avLst/>
          </a:prstGeom>
          <a:noFill/>
          <a:extLst>
            <a:ext uri="{909E8E84-426E-40DD-AFC4-6F175D3DCCD1}">
              <a14:hiddenFill xmlns:a14="http://schemas.microsoft.com/office/drawing/2010/main">
                <a:solidFill>
                  <a:srgbClr val="FFFFFF"/>
                </a:solidFill>
              </a14:hiddenFill>
            </a:ext>
          </a:extLst>
        </p:spPr>
      </p:pic>
      <p:sp>
        <p:nvSpPr>
          <p:cNvPr id="19" name="Text Box 1">
            <a:extLst>
              <a:ext uri="{FF2B5EF4-FFF2-40B4-BE49-F238E27FC236}">
                <a16:creationId xmlns:a16="http://schemas.microsoft.com/office/drawing/2014/main" id="{8C09B8DE-BD38-476F-8F42-01C3D157BAC7}"/>
              </a:ext>
            </a:extLst>
          </p:cNvPr>
          <p:cNvSpPr txBox="1"/>
          <p:nvPr/>
        </p:nvSpPr>
        <p:spPr>
          <a:xfrm>
            <a:off x="1341747" y="2673584"/>
            <a:ext cx="2378142" cy="208968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Science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science, we will be identifying different types of animals and whether they are carnivores, herbivores or omnivores. We will also be looking at the basic parts of the human body and how they are linked to the senses.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endParaRPr lang="en-GB" sz="13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24" name="Picture 2" descr="Writer clipart writer cartoon, Writer writer cartoon Transparent FREE ...">
            <a:extLst>
              <a:ext uri="{FF2B5EF4-FFF2-40B4-BE49-F238E27FC236}">
                <a16:creationId xmlns:a16="http://schemas.microsoft.com/office/drawing/2014/main" id="{8FC70477-699B-4740-BC88-A0D2F12CF0A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754" y="4257596"/>
            <a:ext cx="1064076" cy="84749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55AC53B-2A7D-4E3A-A363-4376D4F86A2A}"/>
              </a:ext>
            </a:extLst>
          </p:cNvPr>
          <p:cNvPicPr>
            <a:picLocks noChangeAspect="1"/>
          </p:cNvPicPr>
          <p:nvPr/>
        </p:nvPicPr>
        <p:blipFill>
          <a:blip r:embed="rId8"/>
          <a:stretch>
            <a:fillRect/>
          </a:stretch>
        </p:blipFill>
        <p:spPr>
          <a:xfrm>
            <a:off x="248242" y="3454029"/>
            <a:ext cx="1110961" cy="740640"/>
          </a:xfrm>
          <a:prstGeom prst="rect">
            <a:avLst/>
          </a:prstGeom>
        </p:spPr>
      </p:pic>
      <p:pic>
        <p:nvPicPr>
          <p:cNvPr id="20" name="Picture 19">
            <a:extLst>
              <a:ext uri="{FF2B5EF4-FFF2-40B4-BE49-F238E27FC236}">
                <a16:creationId xmlns:a16="http://schemas.microsoft.com/office/drawing/2014/main" id="{D723AE09-558C-4CC8-A32C-660DD4726047}"/>
              </a:ext>
            </a:extLst>
          </p:cNvPr>
          <p:cNvPicPr>
            <a:picLocks noChangeAspect="1"/>
          </p:cNvPicPr>
          <p:nvPr/>
        </p:nvPicPr>
        <p:blipFill>
          <a:blip r:embed="rId9"/>
          <a:stretch>
            <a:fillRect/>
          </a:stretch>
        </p:blipFill>
        <p:spPr>
          <a:xfrm>
            <a:off x="282126" y="2593752"/>
            <a:ext cx="931832" cy="750971"/>
          </a:xfrm>
          <a:prstGeom prst="rect">
            <a:avLst/>
          </a:prstGeom>
        </p:spPr>
      </p:pic>
      <p:sp>
        <p:nvSpPr>
          <p:cNvPr id="22" name="Text Box 1">
            <a:extLst>
              <a:ext uri="{FF2B5EF4-FFF2-40B4-BE49-F238E27FC236}">
                <a16:creationId xmlns:a16="http://schemas.microsoft.com/office/drawing/2014/main" id="{B8E1270E-1FA4-4C55-9053-917000677EF7}"/>
              </a:ext>
            </a:extLst>
          </p:cNvPr>
          <p:cNvSpPr txBox="1"/>
          <p:nvPr/>
        </p:nvSpPr>
        <p:spPr>
          <a:xfrm>
            <a:off x="6178921" y="5282213"/>
            <a:ext cx="2578525" cy="146738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PSHE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In PSHE we will be looking at understanding our emotions and the importance of relaxation and of personal hygiene, in particular, washing our hands.</a:t>
            </a:r>
          </a:p>
        </p:txBody>
      </p:sp>
      <p:pic>
        <p:nvPicPr>
          <p:cNvPr id="5" name="Picture 4">
            <a:extLst>
              <a:ext uri="{FF2B5EF4-FFF2-40B4-BE49-F238E27FC236}">
                <a16:creationId xmlns:a16="http://schemas.microsoft.com/office/drawing/2014/main" id="{C9477E70-0C4C-4DC6-BFA4-18483E9135DC}"/>
              </a:ext>
            </a:extLst>
          </p:cNvPr>
          <p:cNvPicPr>
            <a:picLocks noChangeAspect="1"/>
          </p:cNvPicPr>
          <p:nvPr/>
        </p:nvPicPr>
        <p:blipFill>
          <a:blip r:embed="rId10"/>
          <a:stretch>
            <a:fillRect/>
          </a:stretch>
        </p:blipFill>
        <p:spPr>
          <a:xfrm>
            <a:off x="7705146" y="4447676"/>
            <a:ext cx="908361" cy="728041"/>
          </a:xfrm>
          <a:prstGeom prst="rect">
            <a:avLst/>
          </a:prstGeom>
        </p:spPr>
      </p:pic>
      <p:pic>
        <p:nvPicPr>
          <p:cNvPr id="14" name="Picture 13">
            <a:extLst>
              <a:ext uri="{FF2B5EF4-FFF2-40B4-BE49-F238E27FC236}">
                <a16:creationId xmlns:a16="http://schemas.microsoft.com/office/drawing/2014/main" id="{32FD90A7-F573-42ED-A52C-E23D8B2238E5}"/>
              </a:ext>
            </a:extLst>
          </p:cNvPr>
          <p:cNvPicPr>
            <a:picLocks noChangeAspect="1"/>
          </p:cNvPicPr>
          <p:nvPr/>
        </p:nvPicPr>
        <p:blipFill>
          <a:blip r:embed="rId11"/>
          <a:stretch>
            <a:fillRect/>
          </a:stretch>
        </p:blipFill>
        <p:spPr>
          <a:xfrm>
            <a:off x="6444521" y="4357516"/>
            <a:ext cx="908360" cy="908360"/>
          </a:xfrm>
          <a:prstGeom prst="rect">
            <a:avLst/>
          </a:prstGeom>
        </p:spPr>
      </p:pic>
    </p:spTree>
    <p:extLst>
      <p:ext uri="{BB962C8B-B14F-4D97-AF65-F5344CB8AC3E}">
        <p14:creationId xmlns:p14="http://schemas.microsoft.com/office/powerpoint/2010/main" val="2234277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96C10A7C84B345B4E55746E45F0EC7" ma:contentTypeVersion="12" ma:contentTypeDescription="Create a new document." ma:contentTypeScope="" ma:versionID="d736a777ae93d963e5d3d9700647463a">
  <xsd:schema xmlns:xsd="http://www.w3.org/2001/XMLSchema" xmlns:xs="http://www.w3.org/2001/XMLSchema" xmlns:p="http://schemas.microsoft.com/office/2006/metadata/properties" xmlns:ns3="42cc60ce-fec3-4179-a890-338b1b61e8c2" targetNamespace="http://schemas.microsoft.com/office/2006/metadata/properties" ma:root="true" ma:fieldsID="a434adb6f5c9f7563acffab190710187" ns3:_="">
    <xsd:import namespace="42cc60ce-fec3-4179-a890-338b1b61e8c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BillingMetadata" minOccurs="0"/>
                <xsd:element ref="ns3:MediaServiceSystem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cc60ce-fec3-4179-a890-338b1b61e8c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BillingMetadata" ma:index="14" nillable="true" ma:displayName="MediaServiceBillingMetadata" ma:hidden="true" ma:internalName="MediaServiceBillingMetadata" ma:readOnly="true">
      <xsd:simpleType>
        <xsd:restriction base="dms:Note"/>
      </xsd:simpleType>
    </xsd:element>
    <xsd:element name="MediaServiceSystemTags" ma:index="15" nillable="true" ma:displayName="MediaServiceSystemTags" ma:hidden="true" ma:internalName="MediaServiceSystemTags" ma:readOnly="true">
      <xsd:simpleType>
        <xsd:restriction base="dms:Note"/>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2cc60ce-fec3-4179-a890-338b1b61e8c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556CBC-00BE-4887-A33D-10B5A17623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cc60ce-fec3-4179-a890-338b1b61e8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4B82FF-3B8A-4CDA-8EEA-CB60E2FE3C05}">
  <ds:schemaRefs>
    <ds:schemaRef ds:uri="http://schemas.microsoft.com/office/2006/documentManagement/types"/>
    <ds:schemaRef ds:uri="http://schemas.microsoft.com/office/2006/metadata/properties"/>
    <ds:schemaRef ds:uri="http://purl.org/dc/elements/1.1/"/>
    <ds:schemaRef ds:uri="http://www.w3.org/XML/1998/namespace"/>
    <ds:schemaRef ds:uri="http://schemas.openxmlformats.org/package/2006/metadata/core-properties"/>
    <ds:schemaRef ds:uri="http://schemas.microsoft.com/office/infopath/2007/PartnerControls"/>
    <ds:schemaRef ds:uri="42cc60ce-fec3-4179-a890-338b1b61e8c2"/>
    <ds:schemaRef ds:uri="http://purl.org/dc/dcmitype/"/>
    <ds:schemaRef ds:uri="http://purl.org/dc/terms/"/>
  </ds:schemaRefs>
</ds:datastoreItem>
</file>

<file path=customXml/itemProps3.xml><?xml version="1.0" encoding="utf-8"?>
<ds:datastoreItem xmlns:ds="http://schemas.openxmlformats.org/officeDocument/2006/customXml" ds:itemID="{3FB74BB1-B32E-425A-801B-0465167BE6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287</TotalTime>
  <Words>543</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Twinkl</vt:lpstr>
      <vt:lpstr>Office Theme</vt:lpstr>
      <vt:lpstr>Owls Class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 Class 2023</dc:title>
  <dc:creator>Laura Hobbs</dc:creator>
  <cp:lastModifiedBy>Rob Kennett</cp:lastModifiedBy>
  <cp:revision>21</cp:revision>
  <dcterms:created xsi:type="dcterms:W3CDTF">2023-09-07T19:36:19Z</dcterms:created>
  <dcterms:modified xsi:type="dcterms:W3CDTF">2026-01-04T19:00:21Z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0x010100B896C10A7C84B345B4E55746E45F0EC7</vt:lpwstr>
  </property>
</Properties>
</file>