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7"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946"/>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 Kennett" userId="cee29c96-fc75-4aee-8d95-80d4ea500473" providerId="ADAL" clId="{C900BF50-21DF-4D60-8D4B-C8ABC248691F}"/>
    <pc:docChg chg="modSld">
      <pc:chgData name="Rob Kennett" userId="cee29c96-fc75-4aee-8d95-80d4ea500473" providerId="ADAL" clId="{C900BF50-21DF-4D60-8D4B-C8ABC248691F}" dt="2026-04-20T15:14:13.769" v="20" actId="20577"/>
      <pc:docMkLst>
        <pc:docMk/>
      </pc:docMkLst>
      <pc:sldChg chg="addSp modSp mod">
        <pc:chgData name="Rob Kennett" userId="cee29c96-fc75-4aee-8d95-80d4ea500473" providerId="ADAL" clId="{C900BF50-21DF-4D60-8D4B-C8ABC248691F}" dt="2026-04-20T15:14:13.769" v="20" actId="20577"/>
        <pc:sldMkLst>
          <pc:docMk/>
          <pc:sldMk cId="2234277813" sldId="256"/>
        </pc:sldMkLst>
        <pc:spChg chg="mod">
          <ac:chgData name="Rob Kennett" userId="cee29c96-fc75-4aee-8d95-80d4ea500473" providerId="ADAL" clId="{C900BF50-21DF-4D60-8D4B-C8ABC248691F}" dt="2026-04-20T15:14:13.769" v="20" actId="20577"/>
          <ac:spMkLst>
            <pc:docMk/>
            <pc:sldMk cId="2234277813" sldId="256"/>
            <ac:spMk id="10" creationId="{780FF6B1-A2DE-A048-1B65-A05EF598060A}"/>
          </ac:spMkLst>
        </pc:spChg>
        <pc:picChg chg="mod">
          <ac:chgData name="Rob Kennett" userId="cee29c96-fc75-4aee-8d95-80d4ea500473" providerId="ADAL" clId="{C900BF50-21DF-4D60-8D4B-C8ABC248691F}" dt="2026-04-19T10:21:00.368" v="12" actId="1076"/>
          <ac:picMkLst>
            <pc:docMk/>
            <pc:sldMk cId="2234277813" sldId="256"/>
            <ac:picMk id="29" creationId="{7059E312-0837-B5EF-DBE9-C2267B733E04}"/>
          </ac:picMkLst>
        </pc:picChg>
        <pc:picChg chg="mod">
          <ac:chgData name="Rob Kennett" userId="cee29c96-fc75-4aee-8d95-80d4ea500473" providerId="ADAL" clId="{C900BF50-21DF-4D60-8D4B-C8ABC248691F}" dt="2026-04-19T10:20:58.058" v="11" actId="14100"/>
          <ac:picMkLst>
            <pc:docMk/>
            <pc:sldMk cId="2234277813" sldId="256"/>
            <ac:picMk id="31" creationId="{020BF561-D464-FDC8-5461-905196455302}"/>
          </ac:picMkLst>
        </pc:picChg>
        <pc:picChg chg="add mod modCrop">
          <ac:chgData name="Rob Kennett" userId="cee29c96-fc75-4aee-8d95-80d4ea500473" providerId="ADAL" clId="{C900BF50-21DF-4D60-8D4B-C8ABC248691F}" dt="2026-04-19T10:21:07.829" v="14" actId="14100"/>
          <ac:picMkLst>
            <pc:docMk/>
            <pc:sldMk cId="2234277813" sldId="256"/>
            <ac:picMk id="33" creationId="{47B112E6-C268-80F1-B492-962269B17D0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0E7E4-6A09-7C96-81DE-257F4F2CEC2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ECF425A-7FE0-1740-6DAB-43D1AF9D81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E68B435-BE00-0991-1F30-63009E1D0BC2}"/>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5" name="Footer Placeholder 4">
            <a:extLst>
              <a:ext uri="{FF2B5EF4-FFF2-40B4-BE49-F238E27FC236}">
                <a16:creationId xmlns:a16="http://schemas.microsoft.com/office/drawing/2014/main" id="{9AA7CCF8-2AE2-768C-1CC3-DBB31A084F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F73676-2662-BB08-CB73-3D2B7249D71E}"/>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591018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BFC6F-037A-7902-8ED8-72CF72721F2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C1D1FFB-8C5E-5CE7-0905-98A2C277764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821D08-B2B3-BF89-94B2-F9B0E032FB10}"/>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5" name="Footer Placeholder 4">
            <a:extLst>
              <a:ext uri="{FF2B5EF4-FFF2-40B4-BE49-F238E27FC236}">
                <a16:creationId xmlns:a16="http://schemas.microsoft.com/office/drawing/2014/main" id="{BCCD9382-F8F3-0ABB-2352-574F393CB1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758647-5701-AC66-B103-E8169E8942A8}"/>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4086258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1890A-FCCE-4697-C59E-FD91A1A34B9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B722EAB-88C1-A124-0049-90FE71209F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F18F7D1-3197-B3C2-4F81-D7B282DC8E5F}"/>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5" name="Footer Placeholder 4">
            <a:extLst>
              <a:ext uri="{FF2B5EF4-FFF2-40B4-BE49-F238E27FC236}">
                <a16:creationId xmlns:a16="http://schemas.microsoft.com/office/drawing/2014/main" id="{4CACFCEE-A605-5DE6-5945-9A8E6C4252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3D5B8C-FFAD-F639-640A-E4A3A968FF06}"/>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4051596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35D78-A198-8EAF-3A1A-45398F7EC7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F8D7DFF-9F50-5962-8E25-97D38F01B18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24A7BEE-91CB-C7BB-A62C-1D79DFB999C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CAA8EB5-59B4-3A1E-7ADA-25ED2F383196}"/>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6" name="Footer Placeholder 5">
            <a:extLst>
              <a:ext uri="{FF2B5EF4-FFF2-40B4-BE49-F238E27FC236}">
                <a16:creationId xmlns:a16="http://schemas.microsoft.com/office/drawing/2014/main" id="{C3D1A332-0641-760E-293C-524C277BFB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9C3A41-9B72-3541-BC97-C7296B15EA62}"/>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583184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E6DB5-AAAF-5755-CF3E-5BD529970FB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86DB403-98CF-B741-2315-B99A183221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9959078-E2D4-3A6F-6939-C16B043A185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256F016-55BF-446B-0FAE-2C45E20698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86B5898-17C1-1FC2-D387-B0FDAAE2E7E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03F020E-C164-B7F0-6976-EB0BBEBA59B6}"/>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8" name="Footer Placeholder 7">
            <a:extLst>
              <a:ext uri="{FF2B5EF4-FFF2-40B4-BE49-F238E27FC236}">
                <a16:creationId xmlns:a16="http://schemas.microsoft.com/office/drawing/2014/main" id="{1F0BD154-031D-5589-2AB0-04A8F9EA21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5938DA7-D8CA-18ED-F90C-4B8B0DBB9832}"/>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180833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FA05D-6DC4-3617-A97D-603003CCEFD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5E1D85E-ABAE-AB26-BCA7-E02D1A7FAFBE}"/>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4" name="Footer Placeholder 3">
            <a:extLst>
              <a:ext uri="{FF2B5EF4-FFF2-40B4-BE49-F238E27FC236}">
                <a16:creationId xmlns:a16="http://schemas.microsoft.com/office/drawing/2014/main" id="{6ACA1C6E-B6DE-ED6F-754E-674D9D184F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4BB5F26-43AC-0ED7-A699-05DCBCDE0CCD}"/>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001101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6AD654-9CB0-09E0-F318-072E5CDEC2A3}"/>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3" name="Footer Placeholder 2">
            <a:extLst>
              <a:ext uri="{FF2B5EF4-FFF2-40B4-BE49-F238E27FC236}">
                <a16:creationId xmlns:a16="http://schemas.microsoft.com/office/drawing/2014/main" id="{83402225-20BA-7861-414E-9F1190D832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33926AC-8FEF-5284-03CD-73316DCEA1C3}"/>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804216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2829C-5434-836C-6EBA-446917E059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B5F3227-59E5-10EB-705D-273EE97505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6C8BC79-A92E-6D40-207B-ED645587F4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5CE35EE-8235-0AA5-FDAD-B9423B1C27DD}"/>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6" name="Footer Placeholder 5">
            <a:extLst>
              <a:ext uri="{FF2B5EF4-FFF2-40B4-BE49-F238E27FC236}">
                <a16:creationId xmlns:a16="http://schemas.microsoft.com/office/drawing/2014/main" id="{1CC618BD-EC5C-B0A6-F98B-63DC5B35DB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14603E-1A31-58EA-C617-1D73079DEB61}"/>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257040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7D75E-D083-485E-0817-68006D6D9BD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5FF4784-60FF-CA1C-3130-700E1AE6F2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7ADA5B-42E6-2C69-89D3-8C63E95E96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2C398DC-A127-2CE7-416B-63D7B1FA89BC}"/>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6" name="Footer Placeholder 5">
            <a:extLst>
              <a:ext uri="{FF2B5EF4-FFF2-40B4-BE49-F238E27FC236}">
                <a16:creationId xmlns:a16="http://schemas.microsoft.com/office/drawing/2014/main" id="{8E6F6C2E-377C-BDC1-9587-E30549E921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0A796D-0049-739E-E79A-4DFECE6D44BB}"/>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668287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6C31F-A499-4065-467E-FDA0BCD42FB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4A8C810-A910-2F81-D3DE-4665388842F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9520D3-85A2-BC8C-A40D-F063A6DD283C}"/>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5" name="Footer Placeholder 4">
            <a:extLst>
              <a:ext uri="{FF2B5EF4-FFF2-40B4-BE49-F238E27FC236}">
                <a16:creationId xmlns:a16="http://schemas.microsoft.com/office/drawing/2014/main" id="{75842767-90AC-0C3F-DB83-DBAA471CE0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E67A44-D285-9784-356E-F369913A13D0}"/>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3119021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2F6E25-02A7-2A8A-2ADD-DC25656FFD8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80B6B9D-95B2-6920-E332-6A70C3069D0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5AC349-D45B-7E2A-841E-C6026AA60E8D}"/>
              </a:ext>
            </a:extLst>
          </p:cNvPr>
          <p:cNvSpPr>
            <a:spLocks noGrp="1"/>
          </p:cNvSpPr>
          <p:nvPr>
            <p:ph type="dt" sz="half" idx="10"/>
          </p:nvPr>
        </p:nvSpPr>
        <p:spPr/>
        <p:txBody>
          <a:bodyPr/>
          <a:lstStyle/>
          <a:p>
            <a:fld id="{0EFEE06E-85B9-B14B-BB6C-DF19EE4E811A}" type="datetimeFigureOut">
              <a:rPr lang="en-US" smtClean="0"/>
              <a:t>4/20/2026</a:t>
            </a:fld>
            <a:endParaRPr lang="en-US"/>
          </a:p>
        </p:txBody>
      </p:sp>
      <p:sp>
        <p:nvSpPr>
          <p:cNvPr id="5" name="Footer Placeholder 4">
            <a:extLst>
              <a:ext uri="{FF2B5EF4-FFF2-40B4-BE49-F238E27FC236}">
                <a16:creationId xmlns:a16="http://schemas.microsoft.com/office/drawing/2014/main" id="{B3E42323-88D8-0702-CB98-E465ECBEF7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355554-5AEC-E88B-A7E5-C1B7A779F187}"/>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72334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4B9CCCD-1AE9-732D-E34D-033BB2C933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DB35FF9-0F6D-06B2-DEE5-B4F4B8EC39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019A7E-2F5A-8BF3-10C0-CBA97F2FE0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FEE06E-85B9-B14B-BB6C-DF19EE4E811A}" type="datetimeFigureOut">
              <a:rPr lang="en-US" smtClean="0"/>
              <a:t>4/20/2026</a:t>
            </a:fld>
            <a:endParaRPr lang="en-US"/>
          </a:p>
        </p:txBody>
      </p:sp>
      <p:sp>
        <p:nvSpPr>
          <p:cNvPr id="5" name="Footer Placeholder 4">
            <a:extLst>
              <a:ext uri="{FF2B5EF4-FFF2-40B4-BE49-F238E27FC236}">
                <a16:creationId xmlns:a16="http://schemas.microsoft.com/office/drawing/2014/main" id="{F9BDC73C-45FD-72BA-6F87-6BA88E5569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B716CAC-BDAC-3FD8-7066-93FE4228BB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0EC8B8-8836-6046-B045-50BAE4CD1C78}" type="slidenum">
              <a:rPr lang="en-US" smtClean="0"/>
              <a:t>‹#›</a:t>
            </a:fld>
            <a:endParaRPr lang="en-US"/>
          </a:p>
        </p:txBody>
      </p:sp>
    </p:spTree>
    <p:extLst>
      <p:ext uri="{BB962C8B-B14F-4D97-AF65-F5344CB8AC3E}">
        <p14:creationId xmlns:p14="http://schemas.microsoft.com/office/powerpoint/2010/main" val="162867151"/>
      </p:ext>
    </p:extLst>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77A7E-E2E2-F122-DC92-8B05D324A8E4}"/>
              </a:ext>
            </a:extLst>
          </p:cNvPr>
          <p:cNvSpPr>
            <a:spLocks noGrp="1"/>
          </p:cNvSpPr>
          <p:nvPr>
            <p:ph type="ctrTitle"/>
          </p:nvPr>
        </p:nvSpPr>
        <p:spPr>
          <a:xfrm>
            <a:off x="4876143" y="75944"/>
            <a:ext cx="4041498" cy="514845"/>
          </a:xfrm>
        </p:spPr>
        <p:style>
          <a:lnRef idx="2">
            <a:schemeClr val="dk1"/>
          </a:lnRef>
          <a:fillRef idx="1">
            <a:schemeClr val="lt1"/>
          </a:fillRef>
          <a:effectRef idx="0">
            <a:schemeClr val="dk1"/>
          </a:effectRef>
          <a:fontRef idx="minor">
            <a:schemeClr val="dk1"/>
          </a:fontRef>
        </p:style>
        <p:txBody>
          <a:bodyPr>
            <a:noAutofit/>
          </a:bodyPr>
          <a:lstStyle/>
          <a:p>
            <a:r>
              <a:rPr lang="en-US" sz="2400" dirty="0">
                <a:latin typeface="Twinkl" panose="02000000000000000000" pitchFamily="2" charset="77"/>
              </a:rPr>
              <a:t>Term 5 Newsletter </a:t>
            </a:r>
          </a:p>
        </p:txBody>
      </p:sp>
      <p:sp>
        <p:nvSpPr>
          <p:cNvPr id="7" name="Text Box 1">
            <a:extLst>
              <a:ext uri="{FF2B5EF4-FFF2-40B4-BE49-F238E27FC236}">
                <a16:creationId xmlns:a16="http://schemas.microsoft.com/office/drawing/2014/main" id="{CA8FF045-811A-7186-3890-F16F80BD99BE}"/>
              </a:ext>
            </a:extLst>
          </p:cNvPr>
          <p:cNvSpPr txBox="1"/>
          <p:nvPr/>
        </p:nvSpPr>
        <p:spPr>
          <a:xfrm>
            <a:off x="1973136" y="67286"/>
            <a:ext cx="2769345" cy="3568637"/>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Topic – Kenya Through the Keyhole</a:t>
            </a: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Our key question this term is</a:t>
            </a:r>
            <a:r>
              <a:rPr lang="en-GB" sz="1300" dirty="0">
                <a:latin typeface="Twinkl" panose="02000000000000000000" pitchFamily="2" charset="77"/>
                <a:ea typeface="Calibri" panose="020F0502020204030204" pitchFamily="34" charset="0"/>
                <a:cs typeface="Times New Roman" panose="02020603050405020304" pitchFamily="18" charset="0"/>
              </a:rPr>
              <a:t>; ‘What is it like to live in Kenya?’.</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We will begin by exploring globes and maps to locate where Kenya is. We’ll learn about the climate in Kenya and learn about what life is like for people living in Kenya today, compared to what it’s like to live in the United Kingdom. </a:t>
            </a:r>
          </a:p>
          <a:p>
            <a:pPr algn="ctr">
              <a:lnSpc>
                <a:spcPct val="107000"/>
              </a:lnSpc>
              <a:spcAft>
                <a:spcPts val="800"/>
              </a:spcAft>
            </a:pPr>
            <a:r>
              <a:rPr lang="en-GB" sz="1300" dirty="0">
                <a:solidFill>
                  <a:srgbClr val="0070C0"/>
                </a:solidFill>
                <a:latin typeface="Twinkl" panose="02000000000000000000" pitchFamily="2" charset="77"/>
              </a:rPr>
              <a:t>O</a:t>
            </a:r>
            <a:r>
              <a:rPr lang="en-GB" sz="1300" b="0" i="0" dirty="0">
                <a:solidFill>
                  <a:srgbClr val="0070C0"/>
                </a:solidFill>
                <a:effectLst/>
                <a:latin typeface="Twinkl" panose="02000000000000000000" pitchFamily="2" charset="77"/>
              </a:rPr>
              <a:t>ur key vocabulary this term will be; climate, cliff, coast, valley, sea, ocean, land, compass, North, East, South, West, vegetation, weather, season, equator, tropical, temperature.</a:t>
            </a:r>
            <a:endParaRPr lang="en-GB" sz="1300" dirty="0">
              <a:latin typeface="Twinkl" panose="02000000000000000000" pitchFamily="2" charset="77"/>
              <a:ea typeface="Calibri" panose="020F0502020204030204" pitchFamily="34" charset="0"/>
              <a:cs typeface="Times New Roman" panose="02020603050405020304" pitchFamily="18" charset="0"/>
            </a:endParaRPr>
          </a:p>
        </p:txBody>
      </p:sp>
      <p:sp>
        <p:nvSpPr>
          <p:cNvPr id="8" name="Text Box 1">
            <a:extLst>
              <a:ext uri="{FF2B5EF4-FFF2-40B4-BE49-F238E27FC236}">
                <a16:creationId xmlns:a16="http://schemas.microsoft.com/office/drawing/2014/main" id="{07872C75-E96B-244D-2728-A804F14F4B67}"/>
              </a:ext>
            </a:extLst>
          </p:cNvPr>
          <p:cNvSpPr txBox="1"/>
          <p:nvPr/>
        </p:nvSpPr>
        <p:spPr>
          <a:xfrm>
            <a:off x="49793" y="5048960"/>
            <a:ext cx="4718619" cy="174175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English</a:t>
            </a:r>
          </a:p>
          <a:p>
            <a:pPr algn="ctr">
              <a:lnSpc>
                <a:spcPct val="107000"/>
              </a:lnSpc>
              <a:spcAft>
                <a:spcPts val="800"/>
              </a:spcAft>
            </a:pPr>
            <a:r>
              <a:rPr lang="en-GB" sz="1300" dirty="0">
                <a:solidFill>
                  <a:srgbClr val="000000"/>
                </a:solidFill>
                <a:latin typeface="Twinkl" panose="02000000000000000000" pitchFamily="2" charset="77"/>
                <a:ea typeface="Calibri" panose="020F0502020204030204" pitchFamily="34" charset="0"/>
                <a:cs typeface="Times New Roman" panose="02020603050405020304" pitchFamily="18" charset="0"/>
              </a:rPr>
              <a:t>This term in Drawing Club, we will be learning about some new fairy tales and stories such as ‘The Magic Porridge Pot’. The children continue to be very passionate about their drawings and writing and it is fantastic to see! This term we will be focusing on our handwriting, rereading what we’ve written to ensure it makes sense and extending our writing using conjunctions.</a:t>
            </a:r>
          </a:p>
        </p:txBody>
      </p:sp>
      <p:sp>
        <p:nvSpPr>
          <p:cNvPr id="10" name="Text Box 1">
            <a:extLst>
              <a:ext uri="{FF2B5EF4-FFF2-40B4-BE49-F238E27FC236}">
                <a16:creationId xmlns:a16="http://schemas.microsoft.com/office/drawing/2014/main" id="{780FF6B1-A2DE-A048-1B65-A05EF598060A}"/>
              </a:ext>
            </a:extLst>
          </p:cNvPr>
          <p:cNvSpPr txBox="1"/>
          <p:nvPr/>
        </p:nvSpPr>
        <p:spPr>
          <a:xfrm>
            <a:off x="9034857" y="4162468"/>
            <a:ext cx="3107349" cy="2628244"/>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Maths</a:t>
            </a:r>
            <a:endParaRPr lang="en-GB" sz="1300" b="1" u="sng" dirty="0">
              <a:latin typeface="Twinkl" panose="02000000000000000000" pitchFamily="2" charset="77"/>
              <a:ea typeface="Calibri" panose="020F0502020204030204" pitchFamily="34" charset="0"/>
              <a:cs typeface="Times New Roman" panose="02020603050405020304" pitchFamily="18" charset="0"/>
            </a:endParaRP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W</a:t>
            </a:r>
            <a:r>
              <a:rPr lang="en-GB" sz="1300" dirty="0">
                <a:effectLst/>
                <a:latin typeface="Twinkl" panose="02000000000000000000" pitchFamily="2" charset="77"/>
                <a:ea typeface="Calibri" panose="020F0502020204030204" pitchFamily="34" charset="0"/>
                <a:cs typeface="Times New Roman" panose="02020603050405020304" pitchFamily="18" charset="0"/>
              </a:rPr>
              <a:t>e have a varied term coming up in maths! We start by </a:t>
            </a:r>
            <a:r>
              <a:rPr lang="en-GB" sz="1300" dirty="0">
                <a:latin typeface="Twinkl" panose="02000000000000000000" pitchFamily="2" charset="77"/>
                <a:ea typeface="Calibri" panose="020F0502020204030204" pitchFamily="34" charset="0"/>
                <a:cs typeface="Times New Roman" panose="02020603050405020304" pitchFamily="18" charset="0"/>
              </a:rPr>
              <a:t>finishing our multiplication and division work, making equal groups by sharing. We then move on to learning about mass and volume before focusing on fractions at the end of term, specifically halves and quarters. </a:t>
            </a:r>
          </a:p>
        </p:txBody>
      </p:sp>
      <p:sp>
        <p:nvSpPr>
          <p:cNvPr id="11" name="Text Box 1">
            <a:extLst>
              <a:ext uri="{FF2B5EF4-FFF2-40B4-BE49-F238E27FC236}">
                <a16:creationId xmlns:a16="http://schemas.microsoft.com/office/drawing/2014/main" id="{72D18939-D3DA-7F0C-76A7-410BF27DE0DD}"/>
              </a:ext>
            </a:extLst>
          </p:cNvPr>
          <p:cNvSpPr txBox="1"/>
          <p:nvPr/>
        </p:nvSpPr>
        <p:spPr>
          <a:xfrm>
            <a:off x="1380257" y="3718334"/>
            <a:ext cx="2157565" cy="124821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PE</a:t>
            </a:r>
            <a:br>
              <a:rPr lang="en-GB" sz="1300" b="1" u="sng" dirty="0">
                <a:effectLst/>
                <a:latin typeface="Twinkl" panose="02000000000000000000" pitchFamily="2" charset="77"/>
                <a:ea typeface="Calibri" panose="020F0502020204030204" pitchFamily="34" charset="0"/>
                <a:cs typeface="Times New Roman" panose="02020603050405020304" pitchFamily="18" charset="0"/>
              </a:rPr>
            </a:br>
            <a:r>
              <a:rPr lang="en-GB" sz="1300" dirty="0">
                <a:latin typeface="Twinkl" panose="02000000000000000000" pitchFamily="2" charset="77"/>
                <a:ea typeface="Calibri" panose="020F0502020204030204" pitchFamily="34" charset="0"/>
                <a:cs typeface="Times New Roman" panose="02020603050405020304" pitchFamily="18" charset="0"/>
              </a:rPr>
              <a:t>Our PE days remain on a Tuesday and Friday this term and we will be learning skills in cricket and tennis.</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13" name="Text Box 1">
            <a:extLst>
              <a:ext uri="{FF2B5EF4-FFF2-40B4-BE49-F238E27FC236}">
                <a16:creationId xmlns:a16="http://schemas.microsoft.com/office/drawing/2014/main" id="{EF141DEF-4B6B-6D8C-BE00-653570D2C4B8}"/>
              </a:ext>
            </a:extLst>
          </p:cNvPr>
          <p:cNvSpPr txBox="1"/>
          <p:nvPr/>
        </p:nvSpPr>
        <p:spPr>
          <a:xfrm>
            <a:off x="4911386" y="687097"/>
            <a:ext cx="2066464" cy="1920013"/>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RE</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Our key question is; ‘Who is Jewish and what do they believe?’. We will learn about special objects we might find in a Jewish home and how and why Jewish people celebrate Shabbat.</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BE32A454-7C9F-8831-9C97-93E07DEEA6BE}"/>
              </a:ext>
            </a:extLst>
          </p:cNvPr>
          <p:cNvPicPr>
            <a:picLocks noChangeAspect="1"/>
          </p:cNvPicPr>
          <p:nvPr/>
        </p:nvPicPr>
        <p:blipFill>
          <a:blip r:embed="rId2"/>
          <a:stretch>
            <a:fillRect/>
          </a:stretch>
        </p:blipFill>
        <p:spPr>
          <a:xfrm>
            <a:off x="8383267" y="128165"/>
            <a:ext cx="368666" cy="410402"/>
          </a:xfrm>
          <a:prstGeom prst="rect">
            <a:avLst/>
          </a:prstGeom>
        </p:spPr>
      </p:pic>
      <p:sp>
        <p:nvSpPr>
          <p:cNvPr id="23" name="Text Box 1">
            <a:extLst>
              <a:ext uri="{FF2B5EF4-FFF2-40B4-BE49-F238E27FC236}">
                <a16:creationId xmlns:a16="http://schemas.microsoft.com/office/drawing/2014/main" id="{6D29097E-5F64-A372-D982-BBEDD5E06E57}"/>
              </a:ext>
            </a:extLst>
          </p:cNvPr>
          <p:cNvSpPr txBox="1"/>
          <p:nvPr/>
        </p:nvSpPr>
        <p:spPr>
          <a:xfrm>
            <a:off x="4851963" y="5271796"/>
            <a:ext cx="4065678" cy="1471914"/>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Homework</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We will continue to check reading books as regularly as possible to ensure everyone is able to work their way up the reading tree to earn a prize. We will also send home the new QR codes for phonics screen practice each Friday. Thank you for your support with this!</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 </a:t>
            </a:r>
            <a:endParaRPr lang="en-GB" sz="1300" b="1" u="sng"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26" name="Picture 25">
            <a:extLst>
              <a:ext uri="{FF2B5EF4-FFF2-40B4-BE49-F238E27FC236}">
                <a16:creationId xmlns:a16="http://schemas.microsoft.com/office/drawing/2014/main" id="{F93EDCE7-747E-8C70-CA38-3E80F317E946}"/>
              </a:ext>
            </a:extLst>
          </p:cNvPr>
          <p:cNvPicPr>
            <a:picLocks noChangeAspect="1"/>
          </p:cNvPicPr>
          <p:nvPr/>
        </p:nvPicPr>
        <p:blipFill>
          <a:blip r:embed="rId2"/>
          <a:stretch>
            <a:fillRect/>
          </a:stretch>
        </p:blipFill>
        <p:spPr>
          <a:xfrm>
            <a:off x="5067703" y="114290"/>
            <a:ext cx="368666" cy="410402"/>
          </a:xfrm>
          <a:prstGeom prst="rect">
            <a:avLst/>
          </a:prstGeom>
        </p:spPr>
      </p:pic>
      <p:pic>
        <p:nvPicPr>
          <p:cNvPr id="1026" name="Picture 2">
            <a:extLst>
              <a:ext uri="{FF2B5EF4-FFF2-40B4-BE49-F238E27FC236}">
                <a16:creationId xmlns:a16="http://schemas.microsoft.com/office/drawing/2014/main" id="{F266171F-768C-26FB-263A-519B7119FC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360" y="2473700"/>
            <a:ext cx="1756507" cy="11622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766F55E-9CC0-3AD9-F2AB-740CB8C89544}"/>
              </a:ext>
            </a:extLst>
          </p:cNvPr>
          <p:cNvPicPr>
            <a:picLocks noChangeAspect="1"/>
          </p:cNvPicPr>
          <p:nvPr/>
        </p:nvPicPr>
        <p:blipFill>
          <a:blip r:embed="rId4"/>
          <a:stretch>
            <a:fillRect/>
          </a:stretch>
        </p:blipFill>
        <p:spPr>
          <a:xfrm>
            <a:off x="49794" y="1328035"/>
            <a:ext cx="1851316" cy="1069649"/>
          </a:xfrm>
          <a:prstGeom prst="rect">
            <a:avLst/>
          </a:prstGeom>
        </p:spPr>
      </p:pic>
      <p:pic>
        <p:nvPicPr>
          <p:cNvPr id="6" name="Picture 5">
            <a:extLst>
              <a:ext uri="{FF2B5EF4-FFF2-40B4-BE49-F238E27FC236}">
                <a16:creationId xmlns:a16="http://schemas.microsoft.com/office/drawing/2014/main" id="{49F78A67-9FC4-B838-94B0-41A5CF3E50F2}"/>
              </a:ext>
            </a:extLst>
          </p:cNvPr>
          <p:cNvPicPr>
            <a:picLocks noChangeAspect="1"/>
          </p:cNvPicPr>
          <p:nvPr/>
        </p:nvPicPr>
        <p:blipFill>
          <a:blip r:embed="rId5"/>
          <a:stretch>
            <a:fillRect/>
          </a:stretch>
        </p:blipFill>
        <p:spPr>
          <a:xfrm>
            <a:off x="125940" y="67286"/>
            <a:ext cx="1745932" cy="1173736"/>
          </a:xfrm>
          <a:prstGeom prst="rect">
            <a:avLst/>
          </a:prstGeom>
        </p:spPr>
      </p:pic>
      <p:pic>
        <p:nvPicPr>
          <p:cNvPr id="41" name="Picture 40">
            <a:extLst>
              <a:ext uri="{FF2B5EF4-FFF2-40B4-BE49-F238E27FC236}">
                <a16:creationId xmlns:a16="http://schemas.microsoft.com/office/drawing/2014/main" id="{C2839FD4-1E8E-0D4C-926B-8D5D33A5101C}"/>
              </a:ext>
            </a:extLst>
          </p:cNvPr>
          <p:cNvPicPr>
            <a:picLocks noChangeAspect="1"/>
          </p:cNvPicPr>
          <p:nvPr/>
        </p:nvPicPr>
        <p:blipFill>
          <a:blip r:embed="rId6"/>
          <a:stretch>
            <a:fillRect/>
          </a:stretch>
        </p:blipFill>
        <p:spPr>
          <a:xfrm>
            <a:off x="7146755" y="1672768"/>
            <a:ext cx="1513795" cy="724916"/>
          </a:xfrm>
          <a:prstGeom prst="rect">
            <a:avLst/>
          </a:prstGeom>
        </p:spPr>
      </p:pic>
      <p:sp>
        <p:nvSpPr>
          <p:cNvPr id="27" name="Text Box 1">
            <a:extLst>
              <a:ext uri="{FF2B5EF4-FFF2-40B4-BE49-F238E27FC236}">
                <a16:creationId xmlns:a16="http://schemas.microsoft.com/office/drawing/2014/main" id="{8C6DB172-66FC-4E71-83BC-8DA4F616181B}"/>
              </a:ext>
            </a:extLst>
          </p:cNvPr>
          <p:cNvSpPr txBox="1"/>
          <p:nvPr/>
        </p:nvSpPr>
        <p:spPr>
          <a:xfrm>
            <a:off x="4876142" y="2689934"/>
            <a:ext cx="4065677" cy="172748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latin typeface="Twinkl" panose="02000000000000000000" pitchFamily="2" charset="77"/>
                <a:ea typeface="Calibri" panose="020F0502020204030204" pitchFamily="34" charset="0"/>
                <a:cs typeface="Times New Roman" panose="02020603050405020304" pitchFamily="18" charset="0"/>
              </a:rPr>
              <a:t>Phonics</a:t>
            </a:r>
            <a:endParaRPr lang="en-GB" sz="1300" b="1" u="sng" dirty="0">
              <a:effectLst/>
              <a:latin typeface="Twinkl" panose="02000000000000000000" pitchFamily="2" charset="77"/>
              <a:ea typeface="Calibri" panose="020F0502020204030204" pitchFamily="34" charset="0"/>
              <a:cs typeface="Times New Roman" panose="02020603050405020304" pitchFamily="18" charset="0"/>
            </a:endParaRP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This is an important term for reading in Owls with us consolidating the phonics knowledge we have learnt so far this year. This will provide a good opportunity for the children in Owls to demonstrate how much they have improved by reading to you at home or when you are out and about!</a:t>
            </a:r>
          </a:p>
          <a:p>
            <a:pPr algn="ctr">
              <a:lnSpc>
                <a:spcPct val="107000"/>
              </a:lnSpc>
              <a:spcAft>
                <a:spcPts val="800"/>
              </a:spcAft>
            </a:pPr>
            <a:endParaRPr lang="en-GB" sz="1300" b="1" u="sng"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21" name="Text Box 1">
            <a:extLst>
              <a:ext uri="{FF2B5EF4-FFF2-40B4-BE49-F238E27FC236}">
                <a16:creationId xmlns:a16="http://schemas.microsoft.com/office/drawing/2014/main" id="{3081D873-7D40-4406-825B-2DEB9952DC64}"/>
              </a:ext>
            </a:extLst>
          </p:cNvPr>
          <p:cNvSpPr txBox="1"/>
          <p:nvPr/>
        </p:nvSpPr>
        <p:spPr>
          <a:xfrm>
            <a:off x="8992747" y="75944"/>
            <a:ext cx="3107349" cy="1501836"/>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PSHE</a:t>
            </a: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In PSH</a:t>
            </a:r>
            <a:r>
              <a:rPr lang="en-GB" sz="1300" dirty="0">
                <a:latin typeface="Twinkl" panose="02000000000000000000" pitchFamily="2" charset="77"/>
                <a:ea typeface="Calibri" panose="020F0502020204030204" pitchFamily="34" charset="0"/>
                <a:cs typeface="Times New Roman" panose="02020603050405020304" pitchFamily="18" charset="0"/>
              </a:rPr>
              <a:t>E this term we are finishing our topic of citizenship, learning about the needs of others. We will then move on to economic wellbeing, focusing on what money is and how and why it is important to keep it safe.</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24" name="Text Box 1">
            <a:extLst>
              <a:ext uri="{FF2B5EF4-FFF2-40B4-BE49-F238E27FC236}">
                <a16:creationId xmlns:a16="http://schemas.microsoft.com/office/drawing/2014/main" id="{56A109C9-D89C-43EE-ABA7-A76256C9ED66}"/>
              </a:ext>
            </a:extLst>
          </p:cNvPr>
          <p:cNvSpPr txBox="1"/>
          <p:nvPr/>
        </p:nvSpPr>
        <p:spPr>
          <a:xfrm>
            <a:off x="9017402" y="1672769"/>
            <a:ext cx="3065238" cy="1470927"/>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latin typeface="Twinkl" panose="02000000000000000000" pitchFamily="2" charset="77"/>
                <a:ea typeface="Calibri" panose="020F0502020204030204" pitchFamily="34" charset="0"/>
                <a:cs typeface="Times New Roman" panose="02020603050405020304" pitchFamily="18" charset="0"/>
              </a:rPr>
              <a:t>Art</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In art we will be looking at the work of Esther Mahlangu before creating a Kenyan sunset scene. We will experiment with paint to create a wash of colour before expanding our skills in printing.</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3C5DA031-30CE-2E08-1496-E1DF3C0A4CF8}"/>
              </a:ext>
            </a:extLst>
          </p:cNvPr>
          <p:cNvPicPr>
            <a:picLocks noChangeAspect="1"/>
          </p:cNvPicPr>
          <p:nvPr/>
        </p:nvPicPr>
        <p:blipFill>
          <a:blip r:embed="rId7"/>
          <a:stretch>
            <a:fillRect/>
          </a:stretch>
        </p:blipFill>
        <p:spPr>
          <a:xfrm>
            <a:off x="3597194" y="3756831"/>
            <a:ext cx="1171219" cy="1171219"/>
          </a:xfrm>
          <a:prstGeom prst="rect">
            <a:avLst/>
          </a:prstGeom>
        </p:spPr>
      </p:pic>
      <p:pic>
        <p:nvPicPr>
          <p:cNvPr id="16" name="Picture 15">
            <a:extLst>
              <a:ext uri="{FF2B5EF4-FFF2-40B4-BE49-F238E27FC236}">
                <a16:creationId xmlns:a16="http://schemas.microsoft.com/office/drawing/2014/main" id="{43848343-BDE0-B495-408D-68C9C4B1A62C}"/>
              </a:ext>
            </a:extLst>
          </p:cNvPr>
          <p:cNvPicPr>
            <a:picLocks noChangeAspect="1"/>
          </p:cNvPicPr>
          <p:nvPr/>
        </p:nvPicPr>
        <p:blipFill>
          <a:blip r:embed="rId8"/>
          <a:stretch>
            <a:fillRect/>
          </a:stretch>
        </p:blipFill>
        <p:spPr>
          <a:xfrm>
            <a:off x="91904" y="3756831"/>
            <a:ext cx="1221102" cy="1221102"/>
          </a:xfrm>
          <a:prstGeom prst="rect">
            <a:avLst/>
          </a:prstGeom>
        </p:spPr>
      </p:pic>
      <p:sp>
        <p:nvSpPr>
          <p:cNvPr id="17" name="Text Box 1">
            <a:extLst>
              <a:ext uri="{FF2B5EF4-FFF2-40B4-BE49-F238E27FC236}">
                <a16:creationId xmlns:a16="http://schemas.microsoft.com/office/drawing/2014/main" id="{4547DA27-5D30-DD6E-8BEB-F57A8477C2F3}"/>
              </a:ext>
            </a:extLst>
          </p:cNvPr>
          <p:cNvSpPr txBox="1"/>
          <p:nvPr/>
        </p:nvSpPr>
        <p:spPr>
          <a:xfrm>
            <a:off x="4861451" y="4496829"/>
            <a:ext cx="3648621" cy="649393"/>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latin typeface="Twinkl" panose="02000000000000000000" pitchFamily="2" charset="77"/>
                <a:ea typeface="Calibri" panose="020F0502020204030204" pitchFamily="34" charset="0"/>
                <a:cs typeface="Times New Roman" panose="02020603050405020304" pitchFamily="18" charset="0"/>
              </a:rPr>
              <a:t>DT</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This term in DT we will be making fruit smoothies! </a:t>
            </a:r>
            <a:endParaRPr lang="en-GB" sz="1300" b="1" u="sng"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19" name="Picture 18">
            <a:extLst>
              <a:ext uri="{FF2B5EF4-FFF2-40B4-BE49-F238E27FC236}">
                <a16:creationId xmlns:a16="http://schemas.microsoft.com/office/drawing/2014/main" id="{945ACCA8-67B3-89DE-D0D2-D16F24EB6515}"/>
              </a:ext>
            </a:extLst>
          </p:cNvPr>
          <p:cNvPicPr>
            <a:picLocks noChangeAspect="1"/>
          </p:cNvPicPr>
          <p:nvPr/>
        </p:nvPicPr>
        <p:blipFill>
          <a:blip r:embed="rId9"/>
          <a:srcRect l="22492" r="16121"/>
          <a:stretch>
            <a:fillRect/>
          </a:stretch>
        </p:blipFill>
        <p:spPr>
          <a:xfrm>
            <a:off x="8552182" y="4504163"/>
            <a:ext cx="440565" cy="717685"/>
          </a:xfrm>
          <a:prstGeom prst="rect">
            <a:avLst/>
          </a:prstGeom>
        </p:spPr>
      </p:pic>
      <p:pic>
        <p:nvPicPr>
          <p:cNvPr id="22" name="Picture 21">
            <a:extLst>
              <a:ext uri="{FF2B5EF4-FFF2-40B4-BE49-F238E27FC236}">
                <a16:creationId xmlns:a16="http://schemas.microsoft.com/office/drawing/2014/main" id="{60A9438B-72C5-72DC-875F-FFD9F459A27F}"/>
              </a:ext>
            </a:extLst>
          </p:cNvPr>
          <p:cNvPicPr>
            <a:picLocks noChangeAspect="1"/>
          </p:cNvPicPr>
          <p:nvPr/>
        </p:nvPicPr>
        <p:blipFill>
          <a:blip r:embed="rId10"/>
          <a:stretch>
            <a:fillRect/>
          </a:stretch>
        </p:blipFill>
        <p:spPr>
          <a:xfrm>
            <a:off x="7407675" y="729015"/>
            <a:ext cx="975592" cy="848765"/>
          </a:xfrm>
          <a:prstGeom prst="rect">
            <a:avLst/>
          </a:prstGeom>
        </p:spPr>
      </p:pic>
      <p:pic>
        <p:nvPicPr>
          <p:cNvPr id="29" name="Picture 28">
            <a:extLst>
              <a:ext uri="{FF2B5EF4-FFF2-40B4-BE49-F238E27FC236}">
                <a16:creationId xmlns:a16="http://schemas.microsoft.com/office/drawing/2014/main" id="{7059E312-0837-B5EF-DBE9-C2267B733E04}"/>
              </a:ext>
            </a:extLst>
          </p:cNvPr>
          <p:cNvPicPr>
            <a:picLocks noChangeAspect="1"/>
          </p:cNvPicPr>
          <p:nvPr/>
        </p:nvPicPr>
        <p:blipFill>
          <a:blip r:embed="rId11"/>
          <a:stretch>
            <a:fillRect/>
          </a:stretch>
        </p:blipFill>
        <p:spPr>
          <a:xfrm>
            <a:off x="9344445" y="3193728"/>
            <a:ext cx="874419" cy="874419"/>
          </a:xfrm>
          <a:prstGeom prst="rect">
            <a:avLst/>
          </a:prstGeom>
        </p:spPr>
      </p:pic>
      <p:pic>
        <p:nvPicPr>
          <p:cNvPr id="31" name="Picture 30">
            <a:extLst>
              <a:ext uri="{FF2B5EF4-FFF2-40B4-BE49-F238E27FC236}">
                <a16:creationId xmlns:a16="http://schemas.microsoft.com/office/drawing/2014/main" id="{020BF561-D464-FDC8-5461-905196455302}"/>
              </a:ext>
            </a:extLst>
          </p:cNvPr>
          <p:cNvPicPr>
            <a:picLocks noChangeAspect="1"/>
          </p:cNvPicPr>
          <p:nvPr/>
        </p:nvPicPr>
        <p:blipFill>
          <a:blip r:embed="rId12"/>
          <a:stretch>
            <a:fillRect/>
          </a:stretch>
        </p:blipFill>
        <p:spPr>
          <a:xfrm>
            <a:off x="10636898" y="3193728"/>
            <a:ext cx="1315196" cy="881737"/>
          </a:xfrm>
          <a:prstGeom prst="rect">
            <a:avLst/>
          </a:prstGeom>
        </p:spPr>
      </p:pic>
      <p:pic>
        <p:nvPicPr>
          <p:cNvPr id="33" name="Picture 32">
            <a:extLst>
              <a:ext uri="{FF2B5EF4-FFF2-40B4-BE49-F238E27FC236}">
                <a16:creationId xmlns:a16="http://schemas.microsoft.com/office/drawing/2014/main" id="{47B112E6-C268-80F1-B492-962269B17D0B}"/>
              </a:ext>
            </a:extLst>
          </p:cNvPr>
          <p:cNvPicPr>
            <a:picLocks noChangeAspect="1"/>
          </p:cNvPicPr>
          <p:nvPr/>
        </p:nvPicPr>
        <p:blipFill>
          <a:blip r:embed="rId13"/>
          <a:srcRect l="4876" r="27418"/>
          <a:stretch>
            <a:fillRect/>
          </a:stretch>
        </p:blipFill>
        <p:spPr>
          <a:xfrm>
            <a:off x="9836510" y="6045393"/>
            <a:ext cx="1406878" cy="698318"/>
          </a:xfrm>
          <a:prstGeom prst="rect">
            <a:avLst/>
          </a:prstGeom>
        </p:spPr>
      </p:pic>
    </p:spTree>
    <p:extLst>
      <p:ext uri="{BB962C8B-B14F-4D97-AF65-F5344CB8AC3E}">
        <p14:creationId xmlns:p14="http://schemas.microsoft.com/office/powerpoint/2010/main" val="22342778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388B7AB57A4C41913B974B2EC4A947" ma:contentTypeVersion="18" ma:contentTypeDescription="Create a new document." ma:contentTypeScope="" ma:versionID="7da30446f30b9586f02f65c6a1942e09">
  <xsd:schema xmlns:xsd="http://www.w3.org/2001/XMLSchema" xmlns:xs="http://www.w3.org/2001/XMLSchema" xmlns:p="http://schemas.microsoft.com/office/2006/metadata/properties" xmlns:ns2="68fb8fe6-8df9-4daf-b67d-6db99e37c887" xmlns:ns3="8678451c-5ae7-4993-9d12-07b340f0141c" targetNamespace="http://schemas.microsoft.com/office/2006/metadata/properties" ma:root="true" ma:fieldsID="81a441de3b42243ededeea60f3a8399c" ns2:_="" ns3:_="">
    <xsd:import namespace="68fb8fe6-8df9-4daf-b67d-6db99e37c887"/>
    <xsd:import namespace="8678451c-5ae7-4993-9d12-07b340f0141c"/>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fb8fe6-8df9-4daf-b67d-6db99e37c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94afda4-544b-4307-8fe3-e01e4c894c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78451c-5ae7-4993-9d12-07b340f0141c"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6bb20b7-bcba-464e-9486-a8fd28e01667}" ma:internalName="TaxCatchAll" ma:showField="CatchAllData" ma:web="8678451c-5ae7-4993-9d12-07b340f0141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678451c-5ae7-4993-9d12-07b340f0141c" xsi:nil="true"/>
    <lcf76f155ced4ddcb4097134ff3c332f xmlns="68fb8fe6-8df9-4daf-b67d-6db99e37c88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8349F73-AA56-4C5E-8E15-D511FCAD3C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8fb8fe6-8df9-4daf-b67d-6db99e37c887"/>
    <ds:schemaRef ds:uri="8678451c-5ae7-4993-9d12-07b340f014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B91592-562C-495D-B11C-8E3B403C7858}">
  <ds:schemaRefs>
    <ds:schemaRef ds:uri="http://schemas.microsoft.com/sharepoint/v3/contenttype/forms"/>
  </ds:schemaRefs>
</ds:datastoreItem>
</file>

<file path=customXml/itemProps3.xml><?xml version="1.0" encoding="utf-8"?>
<ds:datastoreItem xmlns:ds="http://schemas.openxmlformats.org/officeDocument/2006/customXml" ds:itemID="{437ABA6E-4E30-4E06-BEFE-97F5131CCE87}">
  <ds:schemaRefs>
    <ds:schemaRef ds:uri="http://schemas.microsoft.com/office/2006/metadata/properties"/>
    <ds:schemaRef ds:uri="68fb8fe6-8df9-4daf-b67d-6db99e37c887"/>
    <ds:schemaRef ds:uri="http://schemas.microsoft.com/office/2006/documentManagement/types"/>
    <ds:schemaRef ds:uri="http://www.w3.org/XML/1998/namespace"/>
    <ds:schemaRef ds:uri="8678451c-5ae7-4993-9d12-07b340f0141c"/>
    <ds:schemaRef ds:uri="http://purl.org/dc/elements/1.1/"/>
    <ds:schemaRef ds:uri="http://schemas.microsoft.com/office/infopath/2007/PartnerControls"/>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2351</TotalTime>
  <Words>509</Words>
  <Application>Microsoft Office PowerPoint</Application>
  <PresentationFormat>Widescreen</PresentationFormat>
  <Paragraphs>23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vt:lpstr>
      <vt:lpstr>Office Theme</vt:lpstr>
      <vt:lpstr>Term 5 Newsletter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Owls Class 2023</dc:title>
  <dc:creator>Laura Hobbs</dc:creator>
  <cp:lastModifiedBy>Rob Kennett</cp:lastModifiedBy>
  <cp:revision>36</cp:revision>
  <dcterms:created xsi:type="dcterms:W3CDTF">2023-09-07T19:36:19Z</dcterms:created>
  <dcterms:modified xsi:type="dcterms:W3CDTF">2026-04-20T15:14:23Z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0x0101007F388B7AB57A4C41913B974B2EC4A947</vt:lpwstr>
  </property>
</Properties>
</file>